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8" r:id="rId2"/>
    <p:sldId id="260" r:id="rId3"/>
    <p:sldId id="354" r:id="rId4"/>
    <p:sldId id="355" r:id="rId5"/>
    <p:sldId id="356" r:id="rId6"/>
    <p:sldId id="357" r:id="rId7"/>
    <p:sldId id="358" r:id="rId8"/>
    <p:sldId id="359" r:id="rId9"/>
    <p:sldId id="360" r:id="rId10"/>
    <p:sldId id="361" r:id="rId11"/>
    <p:sldId id="363" r:id="rId12"/>
    <p:sldId id="362" r:id="rId13"/>
    <p:sldId id="364" r:id="rId14"/>
    <p:sldId id="365" r:id="rId15"/>
    <p:sldId id="366" r:id="rId16"/>
    <p:sldId id="367" r:id="rId17"/>
    <p:sldId id="368" r:id="rId18"/>
    <p:sldId id="370" r:id="rId19"/>
    <p:sldId id="371" r:id="rId20"/>
    <p:sldId id="372" r:id="rId21"/>
    <p:sldId id="373" r:id="rId22"/>
    <p:sldId id="374" r:id="rId23"/>
    <p:sldId id="375" r:id="rId24"/>
    <p:sldId id="376" r:id="rId25"/>
    <p:sldId id="377" r:id="rId26"/>
    <p:sldId id="378" r:id="rId27"/>
    <p:sldId id="379" r:id="rId28"/>
    <p:sldId id="380" r:id="rId29"/>
    <p:sldId id="381" r:id="rId30"/>
    <p:sldId id="382" r:id="rId31"/>
    <p:sldId id="383" r:id="rId32"/>
    <p:sldId id="384" r:id="rId33"/>
    <p:sldId id="385" r:id="rId34"/>
    <p:sldId id="386" r:id="rId35"/>
    <p:sldId id="387" r:id="rId36"/>
    <p:sldId id="388" r:id="rId37"/>
    <p:sldId id="389" r:id="rId38"/>
    <p:sldId id="390" r:id="rId39"/>
    <p:sldId id="391" r:id="rId40"/>
    <p:sldId id="392" r:id="rId41"/>
    <p:sldId id="393" r:id="rId42"/>
    <p:sldId id="394" r:id="rId43"/>
    <p:sldId id="395" r:id="rId44"/>
    <p:sldId id="396" r:id="rId45"/>
    <p:sldId id="397" r:id="rId46"/>
    <p:sldId id="399" r:id="rId47"/>
    <p:sldId id="398" r:id="rId48"/>
    <p:sldId id="400" r:id="rId49"/>
    <p:sldId id="401" r:id="rId50"/>
    <p:sldId id="402" r:id="rId51"/>
    <p:sldId id="403" r:id="rId52"/>
    <p:sldId id="404" r:id="rId53"/>
    <p:sldId id="405" r:id="rId54"/>
    <p:sldId id="406" r:id="rId55"/>
    <p:sldId id="407" r:id="rId56"/>
    <p:sldId id="408" r:id="rId57"/>
    <p:sldId id="410" r:id="rId58"/>
    <p:sldId id="409" r:id="rId59"/>
    <p:sldId id="411" r:id="rId60"/>
    <p:sldId id="412" r:id="rId61"/>
    <p:sldId id="413" r:id="rId62"/>
    <p:sldId id="415" r:id="rId63"/>
    <p:sldId id="416" r:id="rId64"/>
    <p:sldId id="417" r:id="rId6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36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bg>
      <p:bgPr>
        <a:solidFill>
          <a:srgbClr val="BAD2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3995936" y="476672"/>
            <a:ext cx="5112568" cy="5832648"/>
            <a:chOff x="2411760" y="187960"/>
            <a:chExt cx="5112568" cy="5832648"/>
          </a:xfrm>
        </p:grpSpPr>
        <p:pic>
          <p:nvPicPr>
            <p:cNvPr id="4" name="그림 3"/>
            <p:cNvPicPr>
              <a:picLocks noChangeAspect="1"/>
            </p:cNvPicPr>
            <p:nvPr userDrawn="1"/>
          </p:nvPicPr>
          <p:blipFill rotWithShape="1">
            <a:blip r:embed="rId2"/>
            <a:srcRect l="5259" t="22491" r="2488"/>
            <a:stretch/>
          </p:blipFill>
          <p:spPr>
            <a:xfrm>
              <a:off x="2411760" y="1556112"/>
              <a:ext cx="4680520" cy="4464496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 userDrawn="1"/>
          </p:nvSpPr>
          <p:spPr>
            <a:xfrm>
              <a:off x="2771799" y="187960"/>
              <a:ext cx="4752529" cy="1728192"/>
            </a:xfrm>
            <a:prstGeom prst="rect">
              <a:avLst/>
            </a:prstGeom>
            <a:solidFill>
              <a:srgbClr val="BAD2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/>
            <p:cNvSpPr/>
            <p:nvPr userDrawn="1"/>
          </p:nvSpPr>
          <p:spPr>
            <a:xfrm>
              <a:off x="2771801" y="1783292"/>
              <a:ext cx="3135812" cy="1728192"/>
            </a:xfrm>
            <a:prstGeom prst="rect">
              <a:avLst/>
            </a:prstGeom>
            <a:solidFill>
              <a:srgbClr val="BAD2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/>
            <p:cNvSpPr/>
            <p:nvPr userDrawn="1"/>
          </p:nvSpPr>
          <p:spPr>
            <a:xfrm>
              <a:off x="2771799" y="2815668"/>
              <a:ext cx="2448273" cy="1044220"/>
            </a:xfrm>
            <a:prstGeom prst="rect">
              <a:avLst/>
            </a:prstGeom>
            <a:solidFill>
              <a:srgbClr val="BAD2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8" name="제목 13"/>
          <p:cNvSpPr>
            <a:spLocks noGrp="1"/>
          </p:cNvSpPr>
          <p:nvPr>
            <p:ph type="title"/>
          </p:nvPr>
        </p:nvSpPr>
        <p:spPr>
          <a:xfrm>
            <a:off x="683568" y="5229200"/>
            <a:ext cx="8460431" cy="1174440"/>
          </a:xfrm>
        </p:spPr>
        <p:txBody>
          <a:bodyPr/>
          <a:lstStyle>
            <a:lvl1pPr algn="l">
              <a:defRPr sz="4000" b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/>
          <a:srcRect r="33827" b="41719"/>
          <a:stretch/>
        </p:blipFill>
        <p:spPr>
          <a:xfrm>
            <a:off x="755576" y="621128"/>
            <a:ext cx="396044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55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539552" y="620688"/>
            <a:ext cx="2829337" cy="3693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ko-KR" sz="18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R</a:t>
            </a:r>
            <a:r>
              <a:rPr lang="ko-KR" altLang="en-US" sz="18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로 배우는 데이터 과학</a:t>
            </a:r>
            <a:endParaRPr lang="de-DE" altLang="ko-KR" sz="1200" dirty="0" smtClean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612453" y="1700213"/>
            <a:ext cx="7991475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</a:endParaRPr>
          </a:p>
          <a:p>
            <a:pPr>
              <a:defRPr/>
            </a:pPr>
            <a:r>
              <a:rPr lang="en-US" altLang="ko-KR" sz="1400" b="1" dirty="0">
                <a:solidFill>
                  <a:srgbClr val="FF0000"/>
                </a:solidFill>
              </a:rPr>
              <a:t>[</a:t>
            </a:r>
            <a:r>
              <a:rPr lang="ko-KR" altLang="en-US" sz="1400" b="1" dirty="0">
                <a:solidFill>
                  <a:srgbClr val="FF0000"/>
                </a:solidFill>
              </a:rPr>
              <a:t>강의교안 이용 안내</a:t>
            </a:r>
            <a:r>
              <a:rPr lang="en-US" altLang="ko-KR" sz="1400" b="1" dirty="0">
                <a:solidFill>
                  <a:srgbClr val="FF0000"/>
                </a:solidFill>
              </a:rPr>
              <a:t>]</a:t>
            </a:r>
          </a:p>
          <a:p>
            <a:pPr>
              <a:defRPr/>
            </a:pPr>
            <a:endParaRPr lang="en-US" altLang="ko-KR" sz="1000" dirty="0">
              <a:solidFill>
                <a:prstClr val="black"/>
              </a:solidFill>
            </a:endParaRPr>
          </a:p>
          <a:p>
            <a:pPr marL="171450" indent="-17145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prstClr val="black"/>
                </a:solidFill>
              </a:rPr>
              <a:t>본 강의교안의 저작권은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한빛아카데미</a:t>
            </a:r>
            <a:r>
              <a:rPr lang="ko-KR" altLang="en-US" sz="1000" dirty="0" smtClean="0">
                <a:solidFill>
                  <a:prstClr val="black"/>
                </a:solidFill>
              </a:rPr>
              <a:t>㈜</a:t>
            </a:r>
            <a:r>
              <a:rPr lang="ko-KR" altLang="en-US" sz="1000" dirty="0">
                <a:solidFill>
                  <a:prstClr val="black"/>
                </a:solidFill>
              </a:rPr>
              <a:t>에 있습니다</a:t>
            </a:r>
            <a:r>
              <a:rPr lang="en-US" altLang="ko-KR" sz="1000" dirty="0">
                <a:solidFill>
                  <a:prstClr val="black"/>
                </a:solidFill>
              </a:rPr>
              <a:t>.</a:t>
            </a:r>
            <a:r>
              <a:rPr lang="ko-KR" altLang="en-US" sz="1000" dirty="0">
                <a:solidFill>
                  <a:srgbClr val="222222"/>
                </a:solidFill>
              </a:rPr>
              <a:t> </a:t>
            </a:r>
            <a:endParaRPr lang="en-US" altLang="ko-KR" sz="1000" dirty="0">
              <a:solidFill>
                <a:srgbClr val="222222"/>
              </a:solidFill>
            </a:endParaRPr>
          </a:p>
          <a:p>
            <a:pPr marL="171450" indent="-17145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000" u="sng" dirty="0">
                <a:solidFill>
                  <a:srgbClr val="222222"/>
                </a:solidFill>
              </a:rPr>
              <a:t>이 자료를 무단으로 전제하거나 배포할 경우 저작권법 </a:t>
            </a:r>
            <a:r>
              <a:rPr lang="en-US" altLang="ko-KR" sz="1000" u="sng" dirty="0">
                <a:solidFill>
                  <a:srgbClr val="222222"/>
                </a:solidFill>
              </a:rPr>
              <a:t>136</a:t>
            </a:r>
            <a:r>
              <a:rPr lang="ko-KR" altLang="en-US" sz="1000" u="sng" dirty="0">
                <a:solidFill>
                  <a:srgbClr val="222222"/>
                </a:solidFill>
              </a:rPr>
              <a:t>조에 의거하여 최고 </a:t>
            </a:r>
            <a:r>
              <a:rPr lang="en-US" altLang="ko-KR" sz="1000" u="sng" dirty="0">
                <a:solidFill>
                  <a:srgbClr val="222222"/>
                </a:solidFill>
              </a:rPr>
              <a:t>5</a:t>
            </a:r>
            <a:r>
              <a:rPr lang="ko-KR" altLang="en-US" sz="1000" u="sng" dirty="0">
                <a:solidFill>
                  <a:srgbClr val="222222"/>
                </a:solidFill>
              </a:rPr>
              <a:t>년 이하의 </a:t>
            </a:r>
            <a:r>
              <a:rPr lang="ko-KR" altLang="en-US" sz="1000" u="sng" dirty="0" smtClean="0">
                <a:solidFill>
                  <a:srgbClr val="222222"/>
                </a:solidFill>
              </a:rPr>
              <a:t>징역</a:t>
            </a:r>
            <a:r>
              <a:rPr lang="en-US" altLang="ko-KR" sz="1000" u="sng" dirty="0" smtClean="0">
                <a:solidFill>
                  <a:srgbClr val="222222"/>
                </a:solidFill>
              </a:rPr>
              <a:t> </a:t>
            </a:r>
            <a:r>
              <a:rPr lang="ko-KR" altLang="en-US" sz="1000" u="sng" dirty="0">
                <a:solidFill>
                  <a:srgbClr val="222222"/>
                </a:solidFill>
              </a:rPr>
              <a:t>또는 </a:t>
            </a:r>
            <a:r>
              <a:rPr lang="en-US" altLang="ko-KR" sz="1000" u="sng" dirty="0">
                <a:solidFill>
                  <a:srgbClr val="222222"/>
                </a:solidFill>
              </a:rPr>
              <a:t>5</a:t>
            </a:r>
            <a:r>
              <a:rPr lang="ko-KR" altLang="en-US" sz="1000" u="sng" dirty="0" err="1">
                <a:solidFill>
                  <a:srgbClr val="222222"/>
                </a:solidFill>
              </a:rPr>
              <a:t>천만원</a:t>
            </a:r>
            <a:r>
              <a:rPr lang="ko-KR" altLang="en-US" sz="1000" u="sng" dirty="0">
                <a:solidFill>
                  <a:srgbClr val="222222"/>
                </a:solidFill>
              </a:rPr>
              <a:t> 이하의 벌금에 처할 수 있고 이를 병과</a:t>
            </a:r>
            <a:r>
              <a:rPr lang="en-US" altLang="ko-KR" sz="1000" u="sng" dirty="0">
                <a:solidFill>
                  <a:srgbClr val="222222"/>
                </a:solidFill>
              </a:rPr>
              <a:t>(</a:t>
            </a:r>
            <a:r>
              <a:rPr lang="ko-KR" altLang="en-US" sz="1000" u="sng" dirty="0">
                <a:solidFill>
                  <a:srgbClr val="222222"/>
                </a:solidFill>
              </a:rPr>
              <a:t>倂科</a:t>
            </a:r>
            <a:r>
              <a:rPr lang="en-US" altLang="ko-KR" sz="1000" u="sng" dirty="0">
                <a:solidFill>
                  <a:srgbClr val="222222"/>
                </a:solidFill>
              </a:rPr>
              <a:t>)</a:t>
            </a:r>
            <a:r>
              <a:rPr lang="ko-KR" altLang="en-US" sz="1000" u="sng" dirty="0">
                <a:solidFill>
                  <a:srgbClr val="222222"/>
                </a:solidFill>
              </a:rPr>
              <a:t>할 수도 있습니다</a:t>
            </a:r>
            <a:r>
              <a:rPr lang="en-US" altLang="ko-KR" sz="1000" u="sng" dirty="0">
                <a:solidFill>
                  <a:srgbClr val="222222"/>
                </a:solidFill>
              </a:rPr>
              <a:t>.</a:t>
            </a:r>
          </a:p>
          <a:p>
            <a:pPr>
              <a:lnSpc>
                <a:spcPct val="120000"/>
              </a:lnSpc>
              <a:defRPr/>
            </a:pPr>
            <a:endParaRPr lang="ko-KR" alt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056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4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lnSpc>
                <a:spcPct val="120000"/>
              </a:lnSpc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82548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704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3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Line 5"/>
          <p:cNvSpPr>
            <a:spLocks noChangeShapeType="1"/>
          </p:cNvSpPr>
          <p:nvPr userDrawn="1">
            <p:custDataLst>
              <p:tags r:id="rId2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AutoShape 3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Line 5"/>
          <p:cNvSpPr>
            <a:spLocks noChangeShapeType="1"/>
          </p:cNvSpPr>
          <p:nvPr userDrawn="1">
            <p:custDataLst>
              <p:tags r:id="rId4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 smtClean="0">
                <a:solidFill>
                  <a:srgbClr val="D9D1D5"/>
                </a:solidFill>
                <a:latin typeface="HY견명조" pitchFamily="18" charset="-127"/>
                <a:ea typeface="HY견명조" pitchFamily="18" charset="-127"/>
              </a:rPr>
              <a:t>Thank You</a:t>
            </a:r>
            <a:endParaRPr lang="en-US" altLang="ko-KR" sz="4400" b="1" dirty="0">
              <a:solidFill>
                <a:srgbClr val="D9D1D5"/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6168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2022-01-23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608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3" r:id="rId3"/>
    <p:sldLayoutId id="2147483684" r:id="rId4"/>
    <p:sldLayoutId id="2147483675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PREVIEW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/>
              <a:t>데이터는 </a:t>
            </a:r>
            <a:r>
              <a:rPr lang="ko-KR" altLang="en-US" dirty="0"/>
              <a:t>수</a:t>
            </a:r>
            <a:r>
              <a:rPr lang="ko-KR" altLang="en-US" dirty="0" smtClean="0"/>
              <a:t>많은 </a:t>
            </a:r>
            <a:r>
              <a:rPr lang="ko-KR" altLang="en-US" dirty="0"/>
              <a:t>속성과 샘플로 구성되어 </a:t>
            </a:r>
            <a:r>
              <a:rPr lang="ko-KR" altLang="en-US" dirty="0" smtClean="0"/>
              <a:t>한눈에 의미 파악이 어려움</a:t>
            </a:r>
            <a:r>
              <a:rPr lang="en-US" altLang="ko-KR" dirty="0" smtClean="0"/>
              <a:t> </a:t>
            </a:r>
          </a:p>
          <a:p>
            <a:pPr>
              <a:lnSpc>
                <a:spcPct val="120000"/>
              </a:lnSpc>
            </a:pPr>
            <a:r>
              <a:rPr lang="ko-KR" altLang="en-US" dirty="0" smtClean="0"/>
              <a:t>데이터의 </a:t>
            </a:r>
            <a:r>
              <a:rPr lang="ko-KR" altLang="en-US" dirty="0"/>
              <a:t>의미를 통찰하고 전달하는 가장 좋은 방법은 시각적으로 표현하는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endParaRPr lang="en-US" altLang="ko-KR" dirty="0"/>
          </a:p>
        </p:txBody>
      </p:sp>
      <p:grpSp>
        <p:nvGrpSpPr>
          <p:cNvPr id="6" name="그룹 5"/>
          <p:cNvGrpSpPr/>
          <p:nvPr/>
        </p:nvGrpSpPr>
        <p:grpSpPr>
          <a:xfrm>
            <a:off x="827903" y="2106976"/>
            <a:ext cx="7164923" cy="4286489"/>
            <a:chOff x="827903" y="2106976"/>
            <a:chExt cx="7164923" cy="428648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9685" y="2275009"/>
              <a:ext cx="7103141" cy="4118456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903" y="2106976"/>
              <a:ext cx="7164923" cy="39725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6395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1" y="144016"/>
            <a:ext cx="8881361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시각화의 기본 </a:t>
            </a:r>
            <a:r>
              <a:rPr lang="ko-KR" altLang="en-US" dirty="0" smtClean="0"/>
              <a:t>기능 </a:t>
            </a:r>
            <a:r>
              <a:rPr lang="en-US" altLang="ko-KR" dirty="0" smtClean="0"/>
              <a:t>: </a:t>
            </a:r>
            <a:r>
              <a:rPr lang="ko-KR" altLang="en-US" dirty="0"/>
              <a:t>많은 양의 데이터를 효과적으로 관찰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시각화는 데이터를 올바로 해석할 수 있게 해주는 동시에</a:t>
            </a:r>
            <a:r>
              <a:rPr lang="en-US" altLang="ko-KR" dirty="0"/>
              <a:t>, </a:t>
            </a:r>
            <a:r>
              <a:rPr lang="ko-KR" altLang="en-US" dirty="0"/>
              <a:t>많은 양의 데이터를 효과적으로 관찰할 수 있게 해주는 역할을 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최근의 데이터 과학은 신뢰도를 높이기 위해 점점 더 많은 데이터를 다루면서 복잡도도 더욱 높아졌다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시각화의 효과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직관</a:t>
            </a:r>
            <a:r>
              <a:rPr lang="en-US" altLang="ko-KR" baseline="-25000" dirty="0"/>
              <a:t>insight</a:t>
            </a:r>
            <a:r>
              <a:rPr lang="ko-KR" altLang="en-US" dirty="0"/>
              <a:t>을 얻을 수 있다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핵심을 명확하게 이해할 수 있다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평균적인 경향과 더불어 </a:t>
            </a:r>
            <a:r>
              <a:rPr lang="ko-KR" altLang="en-US" dirty="0" err="1"/>
              <a:t>이상값</a:t>
            </a:r>
            <a:r>
              <a:rPr lang="en-US" altLang="ko-KR" baseline="-25000" dirty="0"/>
              <a:t>outlier</a:t>
            </a:r>
            <a:r>
              <a:rPr lang="ko-KR" altLang="en-US" dirty="0"/>
              <a:t>도 발견할 수 있다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데이터에서 문제를 빨리 찾아낼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448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1" y="144016"/>
            <a:ext cx="8881361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시각화의 기본 </a:t>
            </a:r>
            <a:r>
              <a:rPr lang="ko-KR" altLang="en-US" dirty="0" smtClean="0"/>
              <a:t>기능 </a:t>
            </a:r>
            <a:r>
              <a:rPr lang="en-US" altLang="ko-KR" dirty="0" smtClean="0"/>
              <a:t>: </a:t>
            </a:r>
            <a:r>
              <a:rPr lang="ko-KR" altLang="en-US" dirty="0"/>
              <a:t>많은 양의 데이터를 효과적으로 관찰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gapminder</a:t>
            </a:r>
            <a:r>
              <a:rPr lang="en-US" altLang="ko-KR" dirty="0"/>
              <a:t> </a:t>
            </a:r>
            <a:r>
              <a:rPr lang="ko-KR" altLang="en-US" dirty="0"/>
              <a:t>데이터의 직관적 </a:t>
            </a:r>
            <a:r>
              <a:rPr lang="ko-KR" altLang="en-US" dirty="0" smtClean="0"/>
              <a:t>이해</a:t>
            </a:r>
            <a:r>
              <a:rPr lang="en-US" altLang="ko-KR" dirty="0" smtClean="0"/>
              <a:t>(1)</a:t>
            </a:r>
          </a:p>
          <a:p>
            <a:pPr lvl="1"/>
            <a:r>
              <a:rPr lang="en-US" altLang="ko-KR" dirty="0"/>
              <a:t>glimpse, </a:t>
            </a:r>
            <a:r>
              <a:rPr lang="en-US" altLang="ko-KR" dirty="0" err="1"/>
              <a:t>str</a:t>
            </a:r>
            <a:r>
              <a:rPr lang="en-US" altLang="ko-KR" dirty="0"/>
              <a:t> </a:t>
            </a:r>
            <a:r>
              <a:rPr lang="ko-KR" altLang="en-US" dirty="0"/>
              <a:t>같은 데이터 프레임 요약 함수를 이용해 데이터의 규모와 속성을 어느 정도 파악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시각화를 할 수 있다면 요약 통계를 추출하는 과정 없이도 데이터를 직관적으로 이해할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022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1" y="144016"/>
            <a:ext cx="8881361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시각화의 기본 </a:t>
            </a:r>
            <a:r>
              <a:rPr lang="ko-KR" altLang="en-US" dirty="0" smtClean="0"/>
              <a:t>기능 </a:t>
            </a:r>
            <a:r>
              <a:rPr lang="en-US" altLang="ko-KR" dirty="0" smtClean="0"/>
              <a:t>: </a:t>
            </a:r>
            <a:r>
              <a:rPr lang="ko-KR" altLang="en-US" dirty="0"/>
              <a:t>많은 양의 데이터를 효과적으로 관찰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gapminder</a:t>
            </a:r>
            <a:r>
              <a:rPr lang="en-US" altLang="ko-KR" dirty="0"/>
              <a:t> </a:t>
            </a:r>
            <a:r>
              <a:rPr lang="ko-KR" altLang="en-US" dirty="0"/>
              <a:t>데이터의 직관적 </a:t>
            </a:r>
            <a:r>
              <a:rPr lang="ko-KR" altLang="en-US" dirty="0" smtClean="0"/>
              <a:t>이해</a:t>
            </a:r>
            <a:r>
              <a:rPr lang="en-US" altLang="ko-KR" dirty="0" smtClean="0"/>
              <a:t>(2)</a:t>
            </a:r>
          </a:p>
          <a:p>
            <a:pPr lvl="1"/>
            <a:r>
              <a:rPr lang="ko-KR" altLang="en-US" dirty="0" err="1" smtClean="0"/>
              <a:t>원데이터의</a:t>
            </a:r>
            <a:r>
              <a:rPr lang="ko-KR" altLang="en-US" dirty="0" smtClean="0"/>
              <a:t> </a:t>
            </a:r>
            <a:r>
              <a:rPr lang="ko-KR" altLang="en-US" dirty="0"/>
              <a:t>속성들을 가능한 그대로 사용하여 모든 샘플들을 그래프에 </a:t>
            </a:r>
            <a:r>
              <a:rPr lang="ko-KR" altLang="en-US" dirty="0" smtClean="0"/>
              <a:t>표시하되 대륙 </a:t>
            </a:r>
            <a:r>
              <a:rPr lang="ko-KR" altLang="en-US" dirty="0"/>
              <a:t>혹은 국가에 따라 구별된 </a:t>
            </a:r>
            <a:r>
              <a:rPr lang="ko-KR" altLang="en-US" dirty="0" err="1"/>
              <a:t>마커를</a:t>
            </a:r>
            <a:r>
              <a:rPr lang="ko-KR" altLang="en-US" dirty="0"/>
              <a:t> 사용해 </a:t>
            </a:r>
            <a:r>
              <a:rPr lang="en-US" altLang="ko-KR" dirty="0" err="1"/>
              <a:t>gdpPercap</a:t>
            </a:r>
            <a:r>
              <a:rPr lang="en-US" altLang="ko-KR" dirty="0"/>
              <a:t>, </a:t>
            </a:r>
            <a:r>
              <a:rPr lang="en-US" altLang="ko-KR" dirty="0" err="1"/>
              <a:t>lifeExp</a:t>
            </a:r>
            <a:r>
              <a:rPr lang="en-US" altLang="ko-KR" dirty="0"/>
              <a:t>, pop </a:t>
            </a:r>
            <a:r>
              <a:rPr lang="ko-KR" altLang="en-US" dirty="0"/>
              <a:t>항목의 범위와 </a:t>
            </a:r>
            <a:r>
              <a:rPr lang="ko-KR" altLang="en-US" dirty="0" smtClean="0"/>
              <a:t>특징</a:t>
            </a:r>
            <a:r>
              <a:rPr lang="en-US" altLang="ko-KR" dirty="0"/>
              <a:t>, </a:t>
            </a:r>
            <a:r>
              <a:rPr lang="ko-KR" altLang="en-US" dirty="0"/>
              <a:t>상대적인 차이</a:t>
            </a:r>
            <a:r>
              <a:rPr lang="en-US" altLang="ko-KR" dirty="0"/>
              <a:t>, </a:t>
            </a:r>
            <a:r>
              <a:rPr lang="ko-KR" altLang="en-US" dirty="0"/>
              <a:t>대략의 상관관계도 </a:t>
            </a:r>
            <a:r>
              <a:rPr lang="ko-KR" altLang="en-US" dirty="0" smtClean="0"/>
              <a:t>확인 가능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56" y="2380752"/>
            <a:ext cx="5788090" cy="437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3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1" y="144016"/>
            <a:ext cx="8881361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시각화의 기본 </a:t>
            </a:r>
            <a:r>
              <a:rPr lang="ko-KR" altLang="en-US" dirty="0" smtClean="0"/>
              <a:t>기능 </a:t>
            </a:r>
            <a:r>
              <a:rPr lang="en-US" altLang="ko-KR" dirty="0" smtClean="0"/>
              <a:t>: </a:t>
            </a:r>
            <a:r>
              <a:rPr lang="ko-KR" altLang="en-US" dirty="0"/>
              <a:t>많은 양의 데이터를 효과적으로 관찰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gapminder</a:t>
            </a:r>
            <a:r>
              <a:rPr lang="en-US" altLang="ko-KR" dirty="0"/>
              <a:t> </a:t>
            </a:r>
            <a:r>
              <a:rPr lang="ko-KR" altLang="en-US" dirty="0"/>
              <a:t>데이터의 직관적 </a:t>
            </a:r>
            <a:r>
              <a:rPr lang="ko-KR" altLang="en-US" dirty="0" smtClean="0"/>
              <a:t>이해</a:t>
            </a:r>
            <a:r>
              <a:rPr lang="en-US" altLang="ko-KR" dirty="0" smtClean="0"/>
              <a:t>(3)</a:t>
            </a:r>
          </a:p>
          <a:p>
            <a:pPr lvl="1"/>
            <a:r>
              <a:rPr lang="en-US" altLang="ko-KR" dirty="0" err="1"/>
              <a:t>gdpPercap</a:t>
            </a:r>
            <a:r>
              <a:rPr lang="en-US" altLang="ko-KR" dirty="0"/>
              <a:t> </a:t>
            </a:r>
            <a:r>
              <a:rPr lang="ko-KR" altLang="en-US" dirty="0"/>
              <a:t>값의 전체 범위에 비해 낮은 범위에 샘플들이 많이 몰려 있어 관찰이 쉽지 </a:t>
            </a:r>
            <a:r>
              <a:rPr lang="ko-KR" altLang="en-US" dirty="0" smtClean="0"/>
              <a:t>않은 경우에는 </a:t>
            </a:r>
            <a:r>
              <a:rPr lang="ko-KR" altLang="en-US" dirty="0"/>
              <a:t>로그 스케일</a:t>
            </a:r>
            <a:r>
              <a:rPr lang="en-US" altLang="ko-KR" baseline="-25000" dirty="0"/>
              <a:t>log scale</a:t>
            </a:r>
            <a:r>
              <a:rPr lang="ko-KR" altLang="en-US" dirty="0"/>
              <a:t>을 이용해 샘플들을 고르게 </a:t>
            </a:r>
            <a:r>
              <a:rPr lang="ko-KR" altLang="en-US" dirty="0" smtClean="0"/>
              <a:t>관찰 가능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50" y="2100144"/>
            <a:ext cx="6025405" cy="471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21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1" y="144016"/>
            <a:ext cx="8881361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시각화의 기본 </a:t>
            </a:r>
            <a:r>
              <a:rPr lang="ko-KR" altLang="en-US" dirty="0" smtClean="0"/>
              <a:t>기능 </a:t>
            </a:r>
            <a:r>
              <a:rPr lang="en-US" altLang="ko-KR" dirty="0" smtClean="0"/>
              <a:t>: </a:t>
            </a:r>
            <a:r>
              <a:rPr lang="ko-KR" altLang="en-US" dirty="0"/>
              <a:t>많은 양의 데이터를 효과적으로 관찰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gapminder</a:t>
            </a:r>
            <a:r>
              <a:rPr lang="en-US" altLang="ko-KR" dirty="0"/>
              <a:t> </a:t>
            </a:r>
            <a:r>
              <a:rPr lang="ko-KR" altLang="en-US" dirty="0"/>
              <a:t>데이터의 직관적 </a:t>
            </a:r>
            <a:r>
              <a:rPr lang="ko-KR" altLang="en-US" dirty="0" smtClean="0"/>
              <a:t>이해</a:t>
            </a:r>
            <a:r>
              <a:rPr lang="en-US" altLang="ko-KR" dirty="0" smtClean="0"/>
              <a:t>(4)</a:t>
            </a:r>
          </a:p>
          <a:p>
            <a:pPr lvl="1"/>
            <a:r>
              <a:rPr lang="ko-KR" altLang="en-US" dirty="0"/>
              <a:t>베이스 </a:t>
            </a:r>
            <a:r>
              <a:rPr lang="en-US" altLang="ko-KR" dirty="0"/>
              <a:t>R</a:t>
            </a:r>
            <a:r>
              <a:rPr lang="ko-KR" altLang="en-US" dirty="0"/>
              <a:t>의 </a:t>
            </a:r>
            <a:r>
              <a:rPr lang="en-US" altLang="ko-KR" dirty="0"/>
              <a:t>plot </a:t>
            </a:r>
            <a:r>
              <a:rPr lang="ko-KR" altLang="en-US" dirty="0"/>
              <a:t>함수를 이용해 기본적인 시각화가 가능하지만</a:t>
            </a:r>
            <a:r>
              <a:rPr lang="en-US" altLang="ko-KR" dirty="0"/>
              <a:t>, </a:t>
            </a:r>
          </a:p>
          <a:p>
            <a:pPr lvl="1"/>
            <a:r>
              <a:rPr lang="ko-KR" altLang="en-US" dirty="0"/>
              <a:t>시각화 전용 라이브러리인 </a:t>
            </a:r>
            <a:r>
              <a:rPr lang="en-US" altLang="ko-KR" dirty="0"/>
              <a:t>ggplot2</a:t>
            </a:r>
            <a:r>
              <a:rPr lang="ko-KR" altLang="en-US" dirty="0"/>
              <a:t>를 사용하면 그래프의 추가 옵션을 간단히 지정할 수 있을 뿐 아니라 완성도 높은 시각화 결과를 훨씬 쉽게 얻을 수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75572"/>
            <a:ext cx="6906491" cy="10376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79" y="3422354"/>
            <a:ext cx="5278148" cy="339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09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1" y="144016"/>
            <a:ext cx="8881361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시각화의 기본 </a:t>
            </a:r>
            <a:r>
              <a:rPr lang="ko-KR" altLang="en-US" dirty="0" smtClean="0"/>
              <a:t>기능 </a:t>
            </a:r>
            <a:r>
              <a:rPr lang="en-US" altLang="ko-KR" dirty="0" smtClean="0"/>
              <a:t>: </a:t>
            </a:r>
            <a:r>
              <a:rPr lang="ko-KR" altLang="en-US" dirty="0"/>
              <a:t>많은 양의 데이터를 효과적으로 관찰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gapminder</a:t>
            </a:r>
            <a:r>
              <a:rPr lang="en-US" altLang="ko-KR" dirty="0"/>
              <a:t> </a:t>
            </a:r>
            <a:r>
              <a:rPr lang="ko-KR" altLang="en-US" dirty="0"/>
              <a:t>데이터의 직관적 </a:t>
            </a:r>
            <a:r>
              <a:rPr lang="ko-KR" altLang="en-US" dirty="0" smtClean="0"/>
              <a:t>이해</a:t>
            </a:r>
            <a:r>
              <a:rPr lang="en-US" altLang="ko-KR" dirty="0" smtClean="0"/>
              <a:t>(5)</a:t>
            </a:r>
          </a:p>
          <a:p>
            <a:pPr lvl="1"/>
            <a:r>
              <a:rPr lang="en-US" altLang="ko-KR" dirty="0" err="1"/>
              <a:t>ggplot</a:t>
            </a:r>
            <a:r>
              <a:rPr lang="en-US" altLang="ko-KR" dirty="0"/>
              <a:t> </a:t>
            </a:r>
            <a:r>
              <a:rPr lang="ko-KR" altLang="en-US" dirty="0"/>
              <a:t>함수는 </a:t>
            </a:r>
            <a:r>
              <a:rPr lang="en-US" altLang="ko-KR" dirty="0" smtClean="0"/>
              <a:t>size </a:t>
            </a:r>
            <a:r>
              <a:rPr lang="en-US" altLang="ko-KR" dirty="0"/>
              <a:t>=pop</a:t>
            </a:r>
            <a:r>
              <a:rPr lang="ko-KR" altLang="en-US" dirty="0"/>
              <a:t>을 추가함으로써 플롯 </a:t>
            </a:r>
            <a:r>
              <a:rPr lang="ko-KR" altLang="en-US" dirty="0" err="1"/>
              <a:t>마커의</a:t>
            </a:r>
            <a:r>
              <a:rPr lang="ko-KR" altLang="en-US" dirty="0"/>
              <a:t> 크기가 각 국가의 인구에 비례하도록 </a:t>
            </a:r>
            <a:r>
              <a:rPr lang="ko-KR" altLang="en-US" dirty="0" smtClean="0"/>
              <a:t>지정 가능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1"/>
            <a:r>
              <a:rPr lang="en-US" altLang="ko-KR" dirty="0" smtClean="0"/>
              <a:t>gplot2</a:t>
            </a:r>
            <a:r>
              <a:rPr lang="ko-KR" altLang="en-US" dirty="0"/>
              <a:t>에서 제공하는 </a:t>
            </a:r>
            <a:r>
              <a:rPr lang="en-US" altLang="ko-KR" dirty="0"/>
              <a:t>size </a:t>
            </a:r>
            <a:r>
              <a:rPr lang="ko-KR" altLang="en-US" dirty="0"/>
              <a:t>옵션을 활용하여 </a:t>
            </a:r>
            <a:r>
              <a:rPr lang="en-US" altLang="ko-KR" dirty="0"/>
              <a:t>pop </a:t>
            </a:r>
            <a:r>
              <a:rPr lang="ko-KR" altLang="en-US" dirty="0"/>
              <a:t>항목도 하나의 그래프에 표시할 수 있게 됨으로써 다양한 속성들의 상호 관계를 쉽게 </a:t>
            </a:r>
            <a:r>
              <a:rPr lang="ko-KR" altLang="en-US" dirty="0" smtClean="0"/>
              <a:t>파악 가능</a:t>
            </a: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54" y="3622587"/>
            <a:ext cx="4173682" cy="263577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18" y="2824684"/>
            <a:ext cx="6082145" cy="6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2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1" y="144016"/>
            <a:ext cx="8881361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시각화의 기본 </a:t>
            </a:r>
            <a:r>
              <a:rPr lang="ko-KR" altLang="en-US" dirty="0" smtClean="0"/>
              <a:t>기능 </a:t>
            </a:r>
            <a:r>
              <a:rPr lang="en-US" altLang="ko-KR" dirty="0" smtClean="0"/>
              <a:t>: </a:t>
            </a:r>
            <a:r>
              <a:rPr lang="ko-KR" altLang="en-US" dirty="0"/>
              <a:t>많은 양의 데이터를 효과적으로 관찰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gapminder</a:t>
            </a:r>
            <a:r>
              <a:rPr lang="en-US" altLang="ko-KR" dirty="0"/>
              <a:t> </a:t>
            </a:r>
            <a:r>
              <a:rPr lang="ko-KR" altLang="en-US" dirty="0"/>
              <a:t>데이터의 직관적 </a:t>
            </a:r>
            <a:r>
              <a:rPr lang="ko-KR" altLang="en-US" dirty="0" smtClean="0"/>
              <a:t>이해</a:t>
            </a:r>
            <a:r>
              <a:rPr lang="en-US" altLang="ko-KR" dirty="0" smtClean="0"/>
              <a:t>(6)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46" y="1506325"/>
            <a:ext cx="7363691" cy="523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7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1" y="144016"/>
            <a:ext cx="8881361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시각화의 기본 </a:t>
            </a:r>
            <a:r>
              <a:rPr lang="ko-KR" altLang="en-US" dirty="0" smtClean="0"/>
              <a:t>기능 </a:t>
            </a:r>
            <a:r>
              <a:rPr lang="en-US" altLang="ko-KR" dirty="0" smtClean="0"/>
              <a:t>: </a:t>
            </a:r>
            <a:r>
              <a:rPr lang="ko-KR" altLang="en-US" dirty="0"/>
              <a:t>많은 양의 데이터를 효과적으로 관찰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gapminder</a:t>
            </a:r>
            <a:r>
              <a:rPr lang="en-US" altLang="ko-KR" dirty="0"/>
              <a:t> </a:t>
            </a:r>
            <a:r>
              <a:rPr lang="ko-KR" altLang="en-US" dirty="0"/>
              <a:t>데이터의 직관적 </a:t>
            </a:r>
            <a:r>
              <a:rPr lang="ko-KR" altLang="en-US" dirty="0" smtClean="0"/>
              <a:t>이해</a:t>
            </a:r>
            <a:r>
              <a:rPr lang="en-US" altLang="ko-KR" dirty="0" smtClean="0"/>
              <a:t>(7)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데이터를 정교하게 시각화하려면 관측 연도를 구분하여 표시하는 것이 더 효과적이다</a:t>
            </a:r>
            <a:r>
              <a:rPr lang="en-US" altLang="ko-KR" dirty="0"/>
              <a:t>. </a:t>
            </a:r>
          </a:p>
          <a:p>
            <a:pPr lvl="2">
              <a:lnSpc>
                <a:spcPct val="150000"/>
              </a:lnSpc>
            </a:pPr>
            <a:r>
              <a:rPr lang="en-US" altLang="ko-KR" dirty="0" err="1"/>
              <a:t>dplyr</a:t>
            </a:r>
            <a:r>
              <a:rPr lang="en-US" altLang="ko-KR" dirty="0"/>
              <a:t> </a:t>
            </a:r>
            <a:r>
              <a:rPr lang="ko-KR" altLang="en-US" dirty="0"/>
              <a:t>라이브러리의 </a:t>
            </a:r>
            <a:r>
              <a:rPr lang="en-US" altLang="ko-KR" dirty="0"/>
              <a:t>filter </a:t>
            </a:r>
            <a:r>
              <a:rPr lang="ko-KR" altLang="en-US" dirty="0"/>
              <a:t>함수를 이용해 각 연도의 데이터를 차례로 추출한 후 그래프를 반복하여 그리는 방법도 있으나</a:t>
            </a:r>
            <a:r>
              <a:rPr lang="en-US" altLang="ko-KR" dirty="0"/>
              <a:t>,…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ggplot2</a:t>
            </a:r>
            <a:r>
              <a:rPr lang="ko-KR" altLang="en-US" dirty="0"/>
              <a:t>에서 제공하는 </a:t>
            </a:r>
            <a:r>
              <a:rPr lang="en-US" altLang="ko-KR" dirty="0" err="1"/>
              <a:t>facet_wrap</a:t>
            </a:r>
            <a:r>
              <a:rPr lang="en-US" altLang="ko-KR" dirty="0"/>
              <a:t> </a:t>
            </a:r>
            <a:r>
              <a:rPr lang="ko-KR" altLang="en-US" dirty="0"/>
              <a:t>함수를 이용하면 데이터 가공과 반복을 위한 프로그래밍을 간단히 대신할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4401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1" y="144016"/>
            <a:ext cx="8881361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시각화의 기본 </a:t>
            </a:r>
            <a:r>
              <a:rPr lang="ko-KR" altLang="en-US" dirty="0" smtClean="0"/>
              <a:t>기능 </a:t>
            </a:r>
            <a:r>
              <a:rPr lang="en-US" altLang="ko-KR" dirty="0" smtClean="0"/>
              <a:t>: </a:t>
            </a:r>
            <a:r>
              <a:rPr lang="ko-KR" altLang="en-US" dirty="0"/>
              <a:t>많은 양의 데이터를 효과적으로 관찰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gapminder</a:t>
            </a:r>
            <a:r>
              <a:rPr lang="en-US" altLang="ko-KR" dirty="0"/>
              <a:t> </a:t>
            </a:r>
            <a:r>
              <a:rPr lang="ko-KR" altLang="en-US" dirty="0"/>
              <a:t>데이터의 직관적 </a:t>
            </a:r>
            <a:r>
              <a:rPr lang="ko-KR" altLang="en-US" dirty="0" smtClean="0"/>
              <a:t>이해</a:t>
            </a:r>
            <a:r>
              <a:rPr lang="en-US" altLang="ko-KR" dirty="0" smtClean="0"/>
              <a:t>(8)</a:t>
            </a:r>
          </a:p>
          <a:p>
            <a:pPr lvl="1"/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02" y="1354260"/>
            <a:ext cx="5643471" cy="536519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221338" y="3062260"/>
            <a:ext cx="28030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gapminder</a:t>
            </a:r>
            <a:r>
              <a:rPr lang="en-US" altLang="ko-KR" sz="14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데이터에 포함된 세계 여러 국가</a:t>
            </a:r>
            <a:r>
              <a:rPr lang="en-US" altLang="ko-KR" sz="14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(</a:t>
            </a:r>
            <a:r>
              <a:rPr lang="ko-KR" altLang="en-US" sz="14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대륙</a:t>
            </a:r>
            <a:r>
              <a:rPr lang="en-US" altLang="ko-KR" sz="14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)</a:t>
            </a:r>
            <a:r>
              <a:rPr lang="ko-KR" altLang="en-US" sz="14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의 경제 및 복지 수준과 최근 수십 년 동안의 변화를 한눈에 직관적으로 보여준다</a:t>
            </a:r>
            <a:r>
              <a:rPr lang="en-US" altLang="ko-KR" sz="14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  <a:endParaRPr lang="ko-KR" altLang="en-US" sz="1400" dirty="0">
              <a:solidFill>
                <a:srgbClr val="FF0000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103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1" y="144016"/>
            <a:ext cx="8881361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시각화의 기본 </a:t>
            </a:r>
            <a:r>
              <a:rPr lang="ko-KR" altLang="en-US" dirty="0" smtClean="0"/>
              <a:t>기능 </a:t>
            </a:r>
            <a:r>
              <a:rPr lang="en-US" altLang="ko-KR" dirty="0" smtClean="0"/>
              <a:t>: </a:t>
            </a:r>
            <a:r>
              <a:rPr lang="ko-KR" altLang="en-US" dirty="0"/>
              <a:t>데이터를 여러 관점에서 보게 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시각화의 공통 목적은 데이터에 내재된 의미</a:t>
            </a:r>
            <a:r>
              <a:rPr lang="en-US" altLang="ko-KR" dirty="0"/>
              <a:t>, </a:t>
            </a:r>
            <a:r>
              <a:rPr lang="ko-KR" altLang="en-US" dirty="0"/>
              <a:t>즉 변화 </a:t>
            </a:r>
            <a:r>
              <a:rPr lang="en-US" altLang="ko-KR" dirty="0"/>
              <a:t>· </a:t>
            </a:r>
            <a:r>
              <a:rPr lang="ko-KR" altLang="en-US" dirty="0"/>
              <a:t>구성 </a:t>
            </a:r>
            <a:r>
              <a:rPr lang="en-US" altLang="ko-KR" dirty="0"/>
              <a:t>· </a:t>
            </a:r>
            <a:r>
              <a:rPr lang="ko-KR" altLang="en-US" dirty="0"/>
              <a:t>분포 </a:t>
            </a:r>
            <a:r>
              <a:rPr lang="en-US" altLang="ko-KR" dirty="0"/>
              <a:t>· </a:t>
            </a:r>
            <a:r>
              <a:rPr lang="ko-KR" altLang="en-US" dirty="0"/>
              <a:t>상관관계 등을 명확히 드러내는 것이다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인간의 인지 능력에는 한계가 있기 때문에 데이터에 포함된 ‘모든 변수의 모든 변화’</a:t>
            </a:r>
            <a:r>
              <a:rPr lang="ko-KR" altLang="en-US" dirty="0" err="1"/>
              <a:t>를</a:t>
            </a:r>
            <a:r>
              <a:rPr lang="ko-KR" altLang="en-US" dirty="0"/>
              <a:t> 한 번에 확인하는 것은 불가능하다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따라서 데이터의 시각화는 반복적으로</a:t>
            </a:r>
            <a:r>
              <a:rPr lang="en-US" altLang="ko-KR" dirty="0"/>
              <a:t>, </a:t>
            </a:r>
            <a:r>
              <a:rPr lang="ko-KR" altLang="en-US" dirty="0"/>
              <a:t>또 여러 관점에서 시도되어야 한다</a:t>
            </a:r>
            <a:r>
              <a:rPr lang="en-US" altLang="ko-KR" dirty="0"/>
              <a:t>. </a:t>
            </a:r>
            <a:r>
              <a:rPr lang="ko-KR" altLang="en-US" dirty="0"/>
              <a:t>데이터를 바라보는 시각화 관점에 변화를 주면 데이터에 포함된 여러 가지 의미에 대한 통찰이 생긴다</a:t>
            </a:r>
            <a:r>
              <a:rPr lang="en-US" altLang="ko-KR" dirty="0"/>
              <a:t>. 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다양한 시각화 방법은 데이터 과학의 핵심 기술이다</a:t>
            </a:r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4128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데이터 시각화란</a:t>
            </a:r>
            <a:r>
              <a:rPr lang="en-US" altLang="ko-KR" dirty="0" smtClean="0"/>
              <a:t>? : </a:t>
            </a:r>
            <a:r>
              <a:rPr lang="ko-KR" altLang="en-US" dirty="0"/>
              <a:t>데이터 시각화의 </a:t>
            </a:r>
            <a:r>
              <a:rPr lang="ko-KR" altLang="en-US" dirty="0" smtClean="0"/>
              <a:t>필요성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데이터의 </a:t>
            </a:r>
            <a:r>
              <a:rPr lang="ko-KR" altLang="en-US" dirty="0"/>
              <a:t>시각화는 데이터를 관찰하는 과정에서 </a:t>
            </a:r>
            <a:r>
              <a:rPr lang="ko-KR" altLang="en-US" dirty="0" smtClean="0"/>
              <a:t>선택 사항이 아니라 </a:t>
            </a:r>
            <a:r>
              <a:rPr lang="ko-KR" altLang="en-US" dirty="0"/>
              <a:t>반드시 거쳐야 하는 </a:t>
            </a:r>
            <a:r>
              <a:rPr lang="ko-KR" altLang="en-US" dirty="0" smtClean="0"/>
              <a:t>필수 과정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278063" y="3234064"/>
            <a:ext cx="19618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i="0" u="none" strike="noStrike" baseline="0" dirty="0" smtClean="0">
                <a:latin typeface="ITCGaramondStd-Lt"/>
              </a:rPr>
              <a:t>4</a:t>
            </a:r>
            <a:r>
              <a:rPr lang="ko-KR" altLang="en-US" b="0" i="0" u="none" strike="noStrike" baseline="0" dirty="0" smtClean="0">
                <a:latin typeface="YDVYMjOStd12"/>
              </a:rPr>
              <a:t>개의 데이터 셋 </a:t>
            </a:r>
            <a:endParaRPr lang="en-US" altLang="ko-KR" b="0" i="0" u="none" strike="noStrike" baseline="0" dirty="0" smtClean="0">
              <a:latin typeface="YDVYMjOStd12"/>
            </a:endParaRPr>
          </a:p>
          <a:p>
            <a:r>
              <a:rPr lang="en-US" altLang="ko-KR" b="0" i="0" u="none" strike="noStrike" baseline="0" dirty="0" smtClean="0">
                <a:latin typeface="ITCGaramondStd-Lt"/>
              </a:rPr>
              <a:t>data1</a:t>
            </a:r>
            <a:r>
              <a:rPr lang="en-US" altLang="ko-KR" b="0" i="0" u="none" strike="noStrike" baseline="0" dirty="0" smtClean="0">
                <a:latin typeface="YDVYMjOStd12"/>
              </a:rPr>
              <a:t>=(</a:t>
            </a:r>
            <a:r>
              <a:rPr lang="en-US" altLang="ko-KR" b="0" i="0" u="none" strike="noStrike" baseline="0" dirty="0" smtClean="0">
                <a:latin typeface="ITCGaramondStd-Lt"/>
              </a:rPr>
              <a:t>x1</a:t>
            </a:r>
            <a:r>
              <a:rPr lang="en-US" altLang="ko-KR" b="0" i="0" u="none" strike="noStrike" baseline="0" dirty="0" smtClean="0">
                <a:latin typeface="YDVYMjOStd12"/>
              </a:rPr>
              <a:t>, </a:t>
            </a:r>
            <a:r>
              <a:rPr lang="en-US" altLang="ko-KR" b="0" i="0" u="none" strike="noStrike" baseline="0" dirty="0" smtClean="0">
                <a:latin typeface="ITCGaramondStd-Lt"/>
              </a:rPr>
              <a:t>y1</a:t>
            </a:r>
            <a:r>
              <a:rPr lang="en-US" altLang="ko-KR" b="0" i="0" u="none" strike="noStrike" baseline="0" dirty="0" smtClean="0">
                <a:latin typeface="YDVYMjOStd12"/>
              </a:rPr>
              <a:t>) </a:t>
            </a:r>
          </a:p>
          <a:p>
            <a:r>
              <a:rPr lang="en-US" altLang="ko-KR" b="0" i="0" u="none" strike="noStrike" baseline="0" dirty="0" smtClean="0">
                <a:latin typeface="ITCGaramondStd-Lt"/>
              </a:rPr>
              <a:t>data2</a:t>
            </a:r>
            <a:r>
              <a:rPr lang="en-US" altLang="ko-KR" b="0" i="0" u="none" strike="noStrike" baseline="0" dirty="0" smtClean="0">
                <a:latin typeface="YDVYMjOStd12"/>
              </a:rPr>
              <a:t>=(</a:t>
            </a:r>
            <a:r>
              <a:rPr lang="en-US" altLang="ko-KR" b="0" i="0" u="none" strike="noStrike" baseline="0" dirty="0" smtClean="0">
                <a:latin typeface="ITCGaramondStd-Lt"/>
              </a:rPr>
              <a:t>x2</a:t>
            </a:r>
            <a:r>
              <a:rPr lang="en-US" altLang="ko-KR" b="0" i="0" u="none" strike="noStrike" baseline="0" dirty="0" smtClean="0">
                <a:latin typeface="YDVYMjOStd12"/>
              </a:rPr>
              <a:t>, </a:t>
            </a:r>
            <a:r>
              <a:rPr lang="en-US" altLang="ko-KR" b="0" i="0" u="none" strike="noStrike" baseline="0" dirty="0" smtClean="0">
                <a:latin typeface="ITCGaramondStd-Lt"/>
              </a:rPr>
              <a:t>y2</a:t>
            </a:r>
            <a:r>
              <a:rPr lang="en-US" altLang="ko-KR" b="0" i="0" u="none" strike="noStrike" baseline="0" dirty="0" smtClean="0">
                <a:latin typeface="YDVYMjOStd12"/>
              </a:rPr>
              <a:t>) </a:t>
            </a:r>
          </a:p>
          <a:p>
            <a:r>
              <a:rPr lang="en-US" altLang="ko-KR" b="0" i="0" u="none" strike="noStrike" baseline="0" dirty="0" smtClean="0">
                <a:latin typeface="ITCGaramondStd-Lt"/>
              </a:rPr>
              <a:t>data3</a:t>
            </a:r>
            <a:r>
              <a:rPr lang="en-US" altLang="ko-KR" b="0" i="0" u="none" strike="noStrike" baseline="0" dirty="0" smtClean="0">
                <a:latin typeface="YDVYMjOStd12"/>
              </a:rPr>
              <a:t>=(</a:t>
            </a:r>
            <a:r>
              <a:rPr lang="en-US" altLang="ko-KR" b="0" i="0" u="none" strike="noStrike" baseline="0" dirty="0" smtClean="0">
                <a:latin typeface="ITCGaramondStd-Lt"/>
              </a:rPr>
              <a:t>x3</a:t>
            </a:r>
            <a:r>
              <a:rPr lang="en-US" altLang="ko-KR" b="0" i="0" u="none" strike="noStrike" baseline="0" dirty="0" smtClean="0">
                <a:latin typeface="YDVYMjOStd12"/>
              </a:rPr>
              <a:t>, </a:t>
            </a:r>
            <a:r>
              <a:rPr lang="en-US" altLang="ko-KR" b="0" i="0" u="none" strike="noStrike" baseline="0" dirty="0" smtClean="0">
                <a:latin typeface="ITCGaramondStd-Lt"/>
              </a:rPr>
              <a:t>y3</a:t>
            </a:r>
            <a:r>
              <a:rPr lang="en-US" altLang="ko-KR" b="0" i="0" u="none" strike="noStrike" baseline="0" dirty="0" smtClean="0">
                <a:latin typeface="YDVYMjOStd12"/>
              </a:rPr>
              <a:t>) </a:t>
            </a:r>
          </a:p>
          <a:p>
            <a:r>
              <a:rPr lang="en-US" altLang="ko-KR" b="0" i="0" u="none" strike="noStrike" baseline="0" dirty="0" smtClean="0">
                <a:latin typeface="ITCGaramondStd-Lt"/>
              </a:rPr>
              <a:t>data4</a:t>
            </a:r>
            <a:r>
              <a:rPr lang="en-US" altLang="ko-KR" b="0" i="0" u="none" strike="noStrike" baseline="0" dirty="0" smtClean="0">
                <a:latin typeface="YDVYMjOStd12"/>
              </a:rPr>
              <a:t>=(</a:t>
            </a:r>
            <a:r>
              <a:rPr lang="en-US" altLang="ko-KR" b="0" i="0" u="none" strike="noStrike" baseline="0" dirty="0" smtClean="0">
                <a:latin typeface="ITCGaramondStd-Lt"/>
              </a:rPr>
              <a:t>x4</a:t>
            </a:r>
            <a:r>
              <a:rPr lang="en-US" altLang="ko-KR" b="0" i="0" u="none" strike="noStrike" baseline="0" dirty="0" smtClean="0">
                <a:latin typeface="YDVYMjOStd12"/>
              </a:rPr>
              <a:t>,</a:t>
            </a:r>
            <a:r>
              <a:rPr lang="en-US" altLang="ko-KR" b="0" i="0" u="none" strike="noStrike" dirty="0" smtClean="0">
                <a:latin typeface="YDVYMjOStd12"/>
              </a:rPr>
              <a:t> </a:t>
            </a:r>
            <a:r>
              <a:rPr lang="en-US" altLang="ko-KR" b="0" i="0" u="none" strike="noStrike" baseline="0" dirty="0" smtClean="0">
                <a:latin typeface="ITCGaramondStd-Lt"/>
              </a:rPr>
              <a:t>y4)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90" y="1946189"/>
            <a:ext cx="5524612" cy="391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63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1" y="144016"/>
            <a:ext cx="8881361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시각화의 기본 </a:t>
            </a:r>
            <a:r>
              <a:rPr lang="ko-KR" altLang="en-US" dirty="0" smtClean="0"/>
              <a:t>기능 </a:t>
            </a:r>
            <a:r>
              <a:rPr lang="en-US" altLang="ko-KR" dirty="0" smtClean="0"/>
              <a:t>: </a:t>
            </a:r>
            <a:r>
              <a:rPr lang="ko-KR" altLang="en-US" dirty="0"/>
              <a:t>데이터를 여러 관점에서 보게 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비교</a:t>
            </a:r>
            <a:r>
              <a:rPr lang="en-US" altLang="ko-KR" dirty="0"/>
              <a:t>/</a:t>
            </a:r>
            <a:r>
              <a:rPr lang="ko-KR" altLang="en-US" dirty="0" smtClean="0"/>
              <a:t>순위</a:t>
            </a:r>
            <a:r>
              <a:rPr lang="en-US" altLang="ko-KR" dirty="0" smtClean="0"/>
              <a:t>(1)</a:t>
            </a:r>
          </a:p>
          <a:p>
            <a:pPr lvl="1"/>
            <a:r>
              <a:rPr lang="en-US" altLang="ko-KR" dirty="0"/>
              <a:t>1952</a:t>
            </a:r>
            <a:r>
              <a:rPr lang="ko-KR" altLang="en-US" dirty="0"/>
              <a:t>년 아시아 대륙의 인구 분포에서 각 국가의 순위를 매겨보자</a:t>
            </a:r>
            <a:r>
              <a:rPr lang="en-US" altLang="ko-KR" dirty="0"/>
              <a:t>.</a:t>
            </a:r>
          </a:p>
          <a:p>
            <a:pPr lvl="1"/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17" y="1818511"/>
            <a:ext cx="6948055" cy="47093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920229" y="2715571"/>
            <a:ext cx="29536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ko-KR" altLang="en-US" sz="1400" dirty="0" smtClean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가로축에 표시될 때 </a:t>
            </a:r>
            <a:r>
              <a:rPr lang="ko-KR" altLang="en-US" sz="1400" dirty="0" err="1" smtClean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국가명이</a:t>
            </a:r>
            <a:r>
              <a:rPr lang="ko-KR" altLang="en-US" sz="1400" dirty="0" smtClean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서로 겹치는 문제를 해결하기 위해 </a:t>
            </a:r>
            <a:r>
              <a:rPr lang="en-US" altLang="ko-KR" sz="1400" dirty="0" err="1" smtClean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coord_flip</a:t>
            </a:r>
            <a:r>
              <a:rPr lang="en-US" altLang="ko-KR" sz="1400" dirty="0" smtClean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함수를 사용해 가로축과 세로축의 위치를 바꾸었다</a:t>
            </a:r>
            <a:r>
              <a:rPr lang="en-US" altLang="ko-KR" sz="1400" dirty="0" smtClean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  <a:endParaRPr lang="ko-KR" altLang="en-US" sz="1400" dirty="0">
              <a:solidFill>
                <a:srgbClr val="FF0000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002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1" y="144016"/>
            <a:ext cx="8881361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시각화의 기본 </a:t>
            </a:r>
            <a:r>
              <a:rPr lang="ko-KR" altLang="en-US" dirty="0" smtClean="0"/>
              <a:t>기능 </a:t>
            </a:r>
            <a:r>
              <a:rPr lang="en-US" altLang="ko-KR" dirty="0" smtClean="0"/>
              <a:t>: </a:t>
            </a:r>
            <a:r>
              <a:rPr lang="ko-KR" altLang="en-US" dirty="0"/>
              <a:t>데이터를 여러 관점에서 보게 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비교</a:t>
            </a:r>
            <a:r>
              <a:rPr lang="en-US" altLang="ko-KR" dirty="0"/>
              <a:t>/</a:t>
            </a:r>
            <a:r>
              <a:rPr lang="ko-KR" altLang="en-US" dirty="0" smtClean="0"/>
              <a:t>순위</a:t>
            </a:r>
            <a:r>
              <a:rPr lang="en-US" altLang="ko-KR" dirty="0" smtClean="0"/>
              <a:t>(2)</a:t>
            </a:r>
          </a:p>
          <a:p>
            <a:pPr lvl="1"/>
            <a:r>
              <a:rPr lang="ko-KR" altLang="en-US" dirty="0"/>
              <a:t>로그 스케일의 축을 사용하면 큰 값은 작게</a:t>
            </a:r>
            <a:r>
              <a:rPr lang="en-US" altLang="ko-KR" dirty="0"/>
              <a:t>, </a:t>
            </a:r>
            <a:r>
              <a:rPr lang="ko-KR" altLang="en-US" dirty="0"/>
              <a:t>작은 값은 상대적으로 크게 변환되므로 하나의 그래프에서도 전체적인 비교가 가능하다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54" y="2004868"/>
            <a:ext cx="6296891" cy="466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12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1" y="144016"/>
            <a:ext cx="8881361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시각화의 기본 </a:t>
            </a:r>
            <a:r>
              <a:rPr lang="ko-KR" altLang="en-US" dirty="0" smtClean="0"/>
              <a:t>기능 </a:t>
            </a:r>
            <a:r>
              <a:rPr lang="en-US" altLang="ko-KR" dirty="0" smtClean="0"/>
              <a:t>: </a:t>
            </a:r>
            <a:r>
              <a:rPr lang="ko-KR" altLang="en-US" dirty="0"/>
              <a:t>데이터를 여러 관점에서 보게 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변화 </a:t>
            </a:r>
            <a:r>
              <a:rPr lang="ko-KR" altLang="en-US" dirty="0" smtClean="0"/>
              <a:t>추세</a:t>
            </a:r>
            <a:r>
              <a:rPr lang="en-US" altLang="ko-KR" dirty="0" smtClean="0"/>
              <a:t>(1)</a:t>
            </a:r>
          </a:p>
          <a:p>
            <a:pPr lvl="1"/>
            <a:r>
              <a:rPr lang="en-US" altLang="ko-KR" dirty="0" err="1"/>
              <a:t>gapminder</a:t>
            </a:r>
            <a:r>
              <a:rPr lang="en-US" altLang="ko-KR" dirty="0"/>
              <a:t> </a:t>
            </a:r>
            <a:r>
              <a:rPr lang="ko-KR" altLang="en-US" dirty="0"/>
              <a:t>데이터에 포함된 한국의 </a:t>
            </a:r>
            <a:r>
              <a:rPr lang="en-US" altLang="ko-KR" dirty="0" err="1"/>
              <a:t>lifeExp</a:t>
            </a:r>
            <a:r>
              <a:rPr lang="en-US" altLang="ko-KR" dirty="0"/>
              <a:t> </a:t>
            </a:r>
            <a:r>
              <a:rPr lang="ko-KR" altLang="en-US" dirty="0"/>
              <a:t>변화를 연도에 따라 </a:t>
            </a:r>
            <a:r>
              <a:rPr lang="ko-KR" altLang="en-US" dirty="0" err="1"/>
              <a:t>시각화해보자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관측 시점의 데이터 값과 관측 </a:t>
            </a:r>
            <a:r>
              <a:rPr lang="ko-KR" altLang="en-US" dirty="0" err="1"/>
              <a:t>기간동안의</a:t>
            </a:r>
            <a:r>
              <a:rPr lang="ko-KR" altLang="en-US" dirty="0"/>
              <a:t> 변화를 모두 보여주기 위해 점과 선을 이용한 플롯을 사용한다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27" y="2498527"/>
            <a:ext cx="7543800" cy="8848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47" y="3500056"/>
            <a:ext cx="4396654" cy="322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7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1" y="144016"/>
            <a:ext cx="8881361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시각화의 기본 </a:t>
            </a:r>
            <a:r>
              <a:rPr lang="ko-KR" altLang="en-US" dirty="0" smtClean="0"/>
              <a:t>기능 </a:t>
            </a:r>
            <a:r>
              <a:rPr lang="en-US" altLang="ko-KR" dirty="0" smtClean="0"/>
              <a:t>: </a:t>
            </a:r>
            <a:r>
              <a:rPr lang="ko-KR" altLang="en-US" dirty="0"/>
              <a:t>데이터를 여러 관점에서 보게 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변화 </a:t>
            </a:r>
            <a:r>
              <a:rPr lang="ko-KR" altLang="en-US" dirty="0" smtClean="0"/>
              <a:t>추세</a:t>
            </a:r>
            <a:r>
              <a:rPr lang="en-US" altLang="ko-KR" dirty="0" smtClean="0"/>
              <a:t>(2)</a:t>
            </a:r>
          </a:p>
          <a:p>
            <a:pPr lvl="1"/>
            <a:r>
              <a:rPr lang="ko-KR" altLang="en-US" dirty="0"/>
              <a:t>여러 데이터의 변화를 동시에 비교할 때는 다음과 같이 색상으로 구분된 다중 플롯을 사용한다</a:t>
            </a:r>
            <a:r>
              <a:rPr lang="en-US" altLang="ko-KR" dirty="0"/>
              <a:t>. </a:t>
            </a:r>
            <a:r>
              <a:rPr lang="ko-KR" altLang="en-US" dirty="0"/>
              <a:t>단</a:t>
            </a:r>
            <a:r>
              <a:rPr lang="en-US" altLang="ko-KR" dirty="0"/>
              <a:t>, continent</a:t>
            </a:r>
            <a:r>
              <a:rPr lang="ko-KR" altLang="en-US" dirty="0"/>
              <a:t>와 같은 범주형 속성을 이용해 구분이 가능해야 한다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여기에 </a:t>
            </a:r>
            <a:r>
              <a:rPr lang="en-US" altLang="ko-KR" dirty="0"/>
              <a:t>ggplot2</a:t>
            </a:r>
            <a:r>
              <a:rPr lang="ko-KR" altLang="en-US" dirty="0"/>
              <a:t>의 </a:t>
            </a:r>
            <a:r>
              <a:rPr lang="en-US" altLang="ko-KR" dirty="0" err="1"/>
              <a:t>geom_smooth</a:t>
            </a:r>
            <a:r>
              <a:rPr lang="en-US" altLang="ko-KR" dirty="0"/>
              <a:t> </a:t>
            </a:r>
            <a:r>
              <a:rPr lang="ko-KR" altLang="en-US" dirty="0"/>
              <a:t>함수를 이용해 평균적인 </a:t>
            </a:r>
            <a:r>
              <a:rPr lang="ko-KR" altLang="en-US" dirty="0" err="1"/>
              <a:t>추세선을</a:t>
            </a:r>
            <a:r>
              <a:rPr lang="ko-KR" altLang="en-US" dirty="0"/>
              <a:t> 표시할 수도 있다</a:t>
            </a:r>
            <a:r>
              <a:rPr lang="en-US" altLang="ko-KR" dirty="0"/>
              <a:t>.</a:t>
            </a:r>
          </a:p>
          <a:p>
            <a:pPr marL="266700" lvl="1" indent="0">
              <a:buNone/>
            </a:pP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83" y="2537764"/>
            <a:ext cx="5811981" cy="414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9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1" y="144016"/>
            <a:ext cx="8881361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시각화의 기본 </a:t>
            </a:r>
            <a:r>
              <a:rPr lang="ko-KR" altLang="en-US" dirty="0" smtClean="0"/>
              <a:t>기능 </a:t>
            </a:r>
            <a:r>
              <a:rPr lang="en-US" altLang="ko-KR" dirty="0" smtClean="0"/>
              <a:t>: </a:t>
            </a:r>
            <a:r>
              <a:rPr lang="ko-KR" altLang="en-US" dirty="0"/>
              <a:t>데이터를 여러 관점에서 보게 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분포 혹은 구성 </a:t>
            </a:r>
            <a:r>
              <a:rPr lang="ko-KR" altLang="en-US" dirty="0" smtClean="0"/>
              <a:t>비율</a:t>
            </a:r>
            <a:r>
              <a:rPr lang="en-US" altLang="ko-KR" dirty="0" smtClean="0"/>
              <a:t>(1)</a:t>
            </a:r>
          </a:p>
          <a:p>
            <a:pPr lvl="1"/>
            <a:r>
              <a:rPr lang="en-US" altLang="ko-KR" dirty="0"/>
              <a:t>1952</a:t>
            </a:r>
            <a:r>
              <a:rPr lang="ko-KR" altLang="en-US" dirty="0"/>
              <a:t>년 전 세계 </a:t>
            </a:r>
            <a:r>
              <a:rPr lang="en-US" altLang="ko-KR" dirty="0" err="1"/>
              <a:t>lifeExp</a:t>
            </a:r>
            <a:r>
              <a:rPr lang="ko-KR" altLang="en-US" dirty="0"/>
              <a:t>의 분포를 </a:t>
            </a:r>
            <a:r>
              <a:rPr lang="ko-KR" altLang="en-US" dirty="0" err="1"/>
              <a:t>시각화해보자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베이스 </a:t>
            </a:r>
            <a:r>
              <a:rPr lang="en-US" altLang="ko-KR" dirty="0"/>
              <a:t>R</a:t>
            </a:r>
            <a:r>
              <a:rPr lang="ko-KR" altLang="en-US" dirty="0"/>
              <a:t>에서 제공되는 </a:t>
            </a:r>
            <a:r>
              <a:rPr lang="en-US" altLang="ko-KR" dirty="0" err="1"/>
              <a:t>hist</a:t>
            </a:r>
            <a:r>
              <a:rPr lang="en-US" altLang="ko-KR" dirty="0"/>
              <a:t> </a:t>
            </a:r>
            <a:r>
              <a:rPr lang="ko-KR" altLang="en-US" dirty="0"/>
              <a:t>함수를 이용한다</a:t>
            </a:r>
            <a:r>
              <a:rPr lang="en-US" altLang="ko-KR" dirty="0" smtClean="0"/>
              <a:t>.</a:t>
            </a:r>
          </a:p>
          <a:p>
            <a:pPr marL="266700" lvl="1" indent="0">
              <a:buNone/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73" y="2269419"/>
            <a:ext cx="6906491" cy="418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9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1" y="144016"/>
            <a:ext cx="8881361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시각화의 기본 </a:t>
            </a:r>
            <a:r>
              <a:rPr lang="ko-KR" altLang="en-US" dirty="0" smtClean="0"/>
              <a:t>기능 </a:t>
            </a:r>
            <a:r>
              <a:rPr lang="en-US" altLang="ko-KR" dirty="0" smtClean="0"/>
              <a:t>: </a:t>
            </a:r>
            <a:r>
              <a:rPr lang="ko-KR" altLang="en-US" dirty="0"/>
              <a:t>데이터를 여러 관점에서 보게 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분포 혹은 구성 </a:t>
            </a:r>
            <a:r>
              <a:rPr lang="ko-KR" altLang="en-US" dirty="0" smtClean="0"/>
              <a:t>비율</a:t>
            </a:r>
            <a:r>
              <a:rPr lang="en-US" altLang="ko-KR" dirty="0" smtClean="0"/>
              <a:t>(2)</a:t>
            </a:r>
          </a:p>
          <a:p>
            <a:pPr lvl="1"/>
            <a:r>
              <a:rPr lang="en-US" altLang="ko-KR" dirty="0"/>
              <a:t>1952</a:t>
            </a:r>
            <a:r>
              <a:rPr lang="ko-KR" altLang="en-US" dirty="0"/>
              <a:t>년 전 세계 </a:t>
            </a:r>
            <a:r>
              <a:rPr lang="en-US" altLang="ko-KR" dirty="0" err="1"/>
              <a:t>lifeExp</a:t>
            </a:r>
            <a:r>
              <a:rPr lang="ko-KR" altLang="en-US" dirty="0"/>
              <a:t>의 분포를 </a:t>
            </a:r>
            <a:r>
              <a:rPr lang="ko-KR" altLang="en-US" dirty="0" err="1"/>
              <a:t>시각화해보자</a:t>
            </a:r>
            <a:r>
              <a:rPr lang="en-US" altLang="ko-KR" dirty="0"/>
              <a:t>. </a:t>
            </a:r>
          </a:p>
          <a:p>
            <a:pPr lvl="2"/>
            <a:r>
              <a:rPr lang="en-US" altLang="ko-KR" dirty="0" err="1"/>
              <a:t>ggplot</a:t>
            </a:r>
            <a:r>
              <a:rPr lang="en-US" altLang="ko-KR" dirty="0"/>
              <a:t> </a:t>
            </a:r>
            <a:r>
              <a:rPr lang="ko-KR" altLang="en-US" dirty="0"/>
              <a:t>함수를 이용하면 다음과 같이 </a:t>
            </a:r>
            <a:r>
              <a:rPr lang="ko-KR" altLang="en-US" dirty="0" smtClean="0"/>
              <a:t>된다</a:t>
            </a:r>
            <a:r>
              <a:rPr lang="en-US" altLang="ko-KR" dirty="0" smtClean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91" y="2289267"/>
            <a:ext cx="6864927" cy="420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2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1" y="144016"/>
            <a:ext cx="8881361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시각화의 기본 </a:t>
            </a:r>
            <a:r>
              <a:rPr lang="ko-KR" altLang="en-US" dirty="0" smtClean="0"/>
              <a:t>기능 </a:t>
            </a:r>
            <a:r>
              <a:rPr lang="en-US" altLang="ko-KR" dirty="0" smtClean="0"/>
              <a:t>: </a:t>
            </a:r>
            <a:r>
              <a:rPr lang="ko-KR" altLang="en-US" dirty="0"/>
              <a:t>데이터를 여러 관점에서 보게 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분포 혹은 구성 </a:t>
            </a:r>
            <a:r>
              <a:rPr lang="ko-KR" altLang="en-US" dirty="0" smtClean="0"/>
              <a:t>비율</a:t>
            </a:r>
            <a:r>
              <a:rPr lang="en-US" altLang="ko-KR" dirty="0" smtClean="0"/>
              <a:t>(3)</a:t>
            </a:r>
          </a:p>
          <a:p>
            <a:pPr lvl="1"/>
            <a:r>
              <a:rPr lang="ko-KR" altLang="en-US" dirty="0"/>
              <a:t>앞의 두 그래프 모두 국가나 대륙의 구분 없이 해당 연도 모든 국가의 기대 수명을 종합한 분포를 보여준다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/>
              <a:t>boxplot </a:t>
            </a:r>
            <a:r>
              <a:rPr lang="ko-KR" altLang="en-US" dirty="0"/>
              <a:t>함수를 이용하면 </a:t>
            </a:r>
            <a:r>
              <a:rPr lang="ko-KR" altLang="en-US" dirty="0" err="1"/>
              <a:t>대륙별로</a:t>
            </a:r>
            <a:r>
              <a:rPr lang="ko-KR" altLang="en-US" dirty="0"/>
              <a:t> 세분화된 분포 특성을 동시에 살펴볼 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03" y="2500745"/>
            <a:ext cx="6073670" cy="425028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680673" y="4625887"/>
            <a:ext cx="22218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점은 정상 분포에서 벗어난 데이터로</a:t>
            </a:r>
            <a:r>
              <a:rPr lang="en-US" altLang="ko-KR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데이터 </a:t>
            </a:r>
            <a:r>
              <a:rPr lang="ko-KR" altLang="en-US" sz="1200" dirty="0" smtClean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정제 </a:t>
            </a:r>
            <a:r>
              <a:rPr lang="ko-KR" altLang="en-US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과정을 통해 제거할 </a:t>
            </a:r>
            <a:r>
              <a:rPr lang="ko-KR" altLang="en-US" sz="1200" dirty="0" smtClean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수 있다</a:t>
            </a:r>
            <a:r>
              <a:rPr lang="en-US" altLang="ko-KR" sz="1200" dirty="0" smtClean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. boxplot </a:t>
            </a:r>
            <a:r>
              <a:rPr lang="ko-KR" altLang="en-US" sz="1200" dirty="0" smtClean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은 </a:t>
            </a:r>
            <a:r>
              <a:rPr lang="ko-KR" altLang="en-US" sz="1200" dirty="0" err="1" smtClean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이상값을</a:t>
            </a:r>
            <a:r>
              <a:rPr lang="ko-KR" altLang="en-US" sz="1200" dirty="0" smtClean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확인하고 제거하는 데도 </a:t>
            </a:r>
            <a:r>
              <a:rPr lang="ko-KR" altLang="en-US" sz="1200" dirty="0" smtClean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사용된다</a:t>
            </a:r>
            <a:r>
              <a:rPr lang="en-US" altLang="ko-KR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  <a:endParaRPr lang="ko-KR" altLang="en-US" sz="1200" dirty="0">
              <a:solidFill>
                <a:srgbClr val="FF0000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620982" y="4505113"/>
            <a:ext cx="5059691" cy="531014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4745183" y="5036127"/>
            <a:ext cx="1863435" cy="27709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15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1" y="144016"/>
            <a:ext cx="8881361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시각화의 기본 </a:t>
            </a:r>
            <a:r>
              <a:rPr lang="ko-KR" altLang="en-US" dirty="0" smtClean="0"/>
              <a:t>기능 </a:t>
            </a:r>
            <a:r>
              <a:rPr lang="en-US" altLang="ko-KR" dirty="0" smtClean="0"/>
              <a:t>: </a:t>
            </a:r>
            <a:r>
              <a:rPr lang="ko-KR" altLang="en-US" dirty="0"/>
              <a:t>데이터를 여러 관점에서 보게 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상관관계</a:t>
            </a:r>
            <a:r>
              <a:rPr lang="en-US" altLang="ko-KR" dirty="0" smtClean="0"/>
              <a:t>(1)</a:t>
            </a:r>
          </a:p>
          <a:p>
            <a:pPr lvl="1"/>
            <a:r>
              <a:rPr lang="ko-KR" altLang="en-US" dirty="0"/>
              <a:t>데이터 분석 과정에서 중요한 작업 중 하나가 속성 간의 상관관계</a:t>
            </a:r>
            <a:r>
              <a:rPr lang="en-US" altLang="ko-KR" baseline="-25000" dirty="0"/>
              <a:t>correlation</a:t>
            </a:r>
            <a:r>
              <a:rPr lang="ko-KR" altLang="en-US" dirty="0"/>
              <a:t>를 알아보는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상관관계는 </a:t>
            </a:r>
            <a:r>
              <a:rPr lang="ko-KR" altLang="en-US" dirty="0"/>
              <a:t>데이터에 내재된 의미와 인과관계를 설명하는 단서가 될 뿐 아니라</a:t>
            </a:r>
            <a:r>
              <a:rPr lang="en-US" altLang="ko-KR" dirty="0"/>
              <a:t>,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모델링을 </a:t>
            </a:r>
            <a:r>
              <a:rPr lang="ko-KR" altLang="en-US" dirty="0"/>
              <a:t>통해 미지의 결과를 예측하는 데도 활용되기 때문이다</a:t>
            </a:r>
            <a:r>
              <a:rPr lang="en-US" altLang="ko-KR" dirty="0"/>
              <a:t>.</a:t>
            </a:r>
          </a:p>
          <a:p>
            <a:pPr marL="447675" lvl="2" indent="0">
              <a:buNone/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90" y="2526322"/>
            <a:ext cx="6761018" cy="5200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90" y="3124119"/>
            <a:ext cx="5464752" cy="339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1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시각화 도구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R</a:t>
            </a:r>
            <a:r>
              <a:rPr lang="ko-KR" altLang="en-US" dirty="0"/>
              <a:t>에 내장된 기본적인 시각화 함수들만으로도 효과적인 시각화 결과를 비교적 쉽게 얻을 수 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추가 옵션을 활용하여 그래프의 세부적인 설정을 하려면 알아두어야 할 사항이 많고 다소 번거롭다는 단점이 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그러나 결과의 품질이 큰 문제가 되지 않는 간단한 시각화 과정에서는 편리하게 사용할 수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523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시각화 </a:t>
            </a:r>
            <a:r>
              <a:rPr lang="ko-KR" altLang="en-US" dirty="0" smtClean="0"/>
              <a:t>도구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베이스 </a:t>
            </a:r>
            <a:r>
              <a:rPr lang="en-US" altLang="ko-KR" dirty="0" smtClean="0"/>
              <a:t>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plot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(1)</a:t>
            </a:r>
          </a:p>
          <a:p>
            <a:pPr lvl="1"/>
            <a:r>
              <a:rPr lang="ko-KR" altLang="en-US" dirty="0"/>
              <a:t>가장 일반적인 그래프 시각화 함수로 직선</a:t>
            </a:r>
            <a:r>
              <a:rPr lang="en-US" altLang="ko-KR" dirty="0"/>
              <a:t>, </a:t>
            </a:r>
            <a:r>
              <a:rPr lang="ko-KR" altLang="en-US" dirty="0"/>
              <a:t>점 등 여러 가지 형태의 플롯이 </a:t>
            </a:r>
            <a:r>
              <a:rPr lang="ko-KR" altLang="en-US" dirty="0" smtClean="0"/>
              <a:t>가능</a:t>
            </a:r>
            <a:endParaRPr lang="en-US" altLang="ko-KR" dirty="0"/>
          </a:p>
          <a:p>
            <a:pPr lvl="1"/>
            <a:r>
              <a:rPr lang="ko-KR" altLang="en-US" dirty="0"/>
              <a:t>베이스 </a:t>
            </a:r>
            <a:r>
              <a:rPr lang="en-US" altLang="ko-KR" dirty="0"/>
              <a:t>R</a:t>
            </a:r>
            <a:r>
              <a:rPr lang="ko-KR" altLang="en-US" dirty="0"/>
              <a:t>에 내장된 </a:t>
            </a:r>
            <a:r>
              <a:rPr lang="en-US" altLang="ko-KR" dirty="0"/>
              <a:t>cars </a:t>
            </a:r>
            <a:r>
              <a:rPr lang="ko-KR" altLang="en-US" dirty="0"/>
              <a:t>데이터를 이용해 기본적인 명령어 형식과 시각화 기법을 확인해보자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27" y="2457347"/>
            <a:ext cx="6698673" cy="28859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2692714"/>
            <a:ext cx="4301836" cy="302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2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데이터 시각화란</a:t>
            </a:r>
            <a:r>
              <a:rPr lang="en-US" altLang="ko-KR" dirty="0"/>
              <a:t>? : </a:t>
            </a:r>
            <a:r>
              <a:rPr lang="ko-KR" altLang="en-US" dirty="0"/>
              <a:t>데이터 시각화의 필요성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data1~data4</a:t>
            </a:r>
            <a:r>
              <a:rPr lang="ko-KR" altLang="en-US" dirty="0"/>
              <a:t>를 구성하는 각 </a:t>
            </a:r>
            <a:r>
              <a:rPr lang="en-US" altLang="ko-KR" dirty="0"/>
              <a:t>11</a:t>
            </a:r>
            <a:r>
              <a:rPr lang="ko-KR" altLang="en-US" dirty="0"/>
              <a:t>개의 데이터 샘플은 평균</a:t>
            </a:r>
            <a:r>
              <a:rPr lang="en-US" altLang="ko-KR" dirty="0"/>
              <a:t>, </a:t>
            </a:r>
            <a:r>
              <a:rPr lang="ko-KR" altLang="en-US" dirty="0"/>
              <a:t>분산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en-US" altLang="ko-KR" dirty="0"/>
              <a:t>x, y </a:t>
            </a:r>
            <a:r>
              <a:rPr lang="ko-KR" altLang="en-US" dirty="0"/>
              <a:t>간의 상관관계가 모두 동일</a:t>
            </a:r>
          </a:p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506968" y="1821732"/>
            <a:ext cx="6351032" cy="4857315"/>
            <a:chOff x="506968" y="1766316"/>
            <a:chExt cx="6732000" cy="514868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859" y="1766316"/>
              <a:ext cx="6647596" cy="122907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t="2290"/>
            <a:stretch/>
          </p:blipFill>
          <p:spPr>
            <a:xfrm>
              <a:off x="506968" y="2903837"/>
              <a:ext cx="6732000" cy="40111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240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시각화 </a:t>
            </a:r>
            <a:r>
              <a:rPr lang="ko-KR" altLang="en-US" dirty="0" smtClean="0"/>
              <a:t>도구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베이스 </a:t>
            </a:r>
            <a:r>
              <a:rPr lang="en-US" altLang="ko-KR" dirty="0" smtClean="0"/>
              <a:t>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plot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(2)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64" y="1507122"/>
            <a:ext cx="7744691" cy="509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8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시각화 </a:t>
            </a:r>
            <a:r>
              <a:rPr lang="ko-KR" altLang="en-US" dirty="0" smtClean="0"/>
              <a:t>도구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베이스 </a:t>
            </a:r>
            <a:r>
              <a:rPr lang="en-US" altLang="ko-KR" dirty="0" smtClean="0"/>
              <a:t>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plot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(3)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1469032"/>
            <a:ext cx="7740352" cy="49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9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시각화 </a:t>
            </a:r>
            <a:r>
              <a:rPr lang="ko-KR" altLang="en-US" dirty="0" smtClean="0"/>
              <a:t>도구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베이스 </a:t>
            </a:r>
            <a:r>
              <a:rPr lang="en-US" altLang="ko-KR" dirty="0" smtClean="0"/>
              <a:t>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plot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(4)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3" y="1436820"/>
            <a:ext cx="7834745" cy="504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7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시각화 </a:t>
            </a:r>
            <a:r>
              <a:rPr lang="ko-KR" altLang="en-US" dirty="0" smtClean="0"/>
              <a:t>도구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베이스 </a:t>
            </a:r>
            <a:r>
              <a:rPr lang="en-US" altLang="ko-KR" dirty="0" smtClean="0"/>
              <a:t>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pie · </a:t>
            </a:r>
            <a:r>
              <a:rPr lang="en-US" altLang="ko-KR" dirty="0" err="1"/>
              <a:t>barplot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  <a:r>
              <a:rPr lang="en-US" altLang="ko-KR" dirty="0" smtClean="0"/>
              <a:t>(1)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314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시각화 </a:t>
            </a:r>
            <a:r>
              <a:rPr lang="ko-KR" altLang="en-US" dirty="0" smtClean="0"/>
              <a:t>도구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베이스 </a:t>
            </a:r>
            <a:r>
              <a:rPr lang="en-US" altLang="ko-KR" dirty="0" smtClean="0"/>
              <a:t>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pie · </a:t>
            </a:r>
            <a:r>
              <a:rPr lang="en-US" altLang="ko-KR" dirty="0" err="1"/>
              <a:t>barplot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  <a:r>
              <a:rPr lang="en-US" altLang="ko-KR" dirty="0" smtClean="0"/>
              <a:t>(1)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18" y="1426305"/>
            <a:ext cx="8001000" cy="485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4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시각화 </a:t>
            </a:r>
            <a:r>
              <a:rPr lang="ko-KR" altLang="en-US" dirty="0" smtClean="0"/>
              <a:t>도구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베이스 </a:t>
            </a:r>
            <a:r>
              <a:rPr lang="en-US" altLang="ko-KR" dirty="0" smtClean="0"/>
              <a:t>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pie · </a:t>
            </a:r>
            <a:r>
              <a:rPr lang="en-US" altLang="ko-KR" dirty="0" err="1"/>
              <a:t>barplot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  <a:r>
              <a:rPr lang="en-US" altLang="ko-KR" dirty="0" smtClean="0"/>
              <a:t>(2)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36" y="1490306"/>
            <a:ext cx="7626927" cy="452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2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시각화 </a:t>
            </a:r>
            <a:r>
              <a:rPr lang="ko-KR" altLang="en-US" dirty="0" smtClean="0"/>
              <a:t>도구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베이스 </a:t>
            </a:r>
            <a:r>
              <a:rPr lang="en-US" altLang="ko-KR" dirty="0" smtClean="0"/>
              <a:t>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matplot</a:t>
            </a:r>
            <a:r>
              <a:rPr lang="en-US" altLang="ko-KR" dirty="0"/>
              <a:t>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37" y="1541014"/>
            <a:ext cx="7876309" cy="403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4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시각화 </a:t>
            </a:r>
            <a:r>
              <a:rPr lang="ko-KR" altLang="en-US" dirty="0" smtClean="0"/>
              <a:t>도구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베이스 </a:t>
            </a:r>
            <a:r>
              <a:rPr lang="en-US" altLang="ko-KR" dirty="0" smtClean="0"/>
              <a:t>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hist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18" y="1409777"/>
            <a:ext cx="8194964" cy="389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09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842270" cy="548680"/>
          </a:xfr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시각화 </a:t>
            </a:r>
            <a:r>
              <a:rPr lang="ko-KR" altLang="en-US" dirty="0" smtClean="0"/>
              <a:t>도구 </a:t>
            </a:r>
            <a:r>
              <a:rPr lang="en-US" altLang="ko-KR" dirty="0" smtClean="0"/>
              <a:t>: </a:t>
            </a:r>
            <a:r>
              <a:rPr lang="ko-KR" altLang="en-US" dirty="0"/>
              <a:t>시각화에 특화된 </a:t>
            </a:r>
            <a:r>
              <a:rPr lang="en-US" altLang="ko-KR" dirty="0"/>
              <a:t>ggplot2 </a:t>
            </a:r>
            <a:r>
              <a:rPr lang="ko-KR" altLang="en-US" dirty="0"/>
              <a:t>라이브러리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ggplot2</a:t>
            </a:r>
            <a:r>
              <a:rPr lang="ko-KR" altLang="en-US" dirty="0"/>
              <a:t>는 가장 많이 사용되는 시각화 라이브러리</a:t>
            </a:r>
          </a:p>
          <a:p>
            <a:pPr lvl="1"/>
            <a:r>
              <a:rPr lang="en-US" altLang="ko-KR" dirty="0"/>
              <a:t>gg</a:t>
            </a:r>
            <a:r>
              <a:rPr lang="ko-KR" altLang="en-US" dirty="0"/>
              <a:t>는 </a:t>
            </a:r>
            <a:r>
              <a:rPr lang="en-US" altLang="ko-KR" dirty="0"/>
              <a:t>grammar of graphics </a:t>
            </a:r>
            <a:r>
              <a:rPr lang="ko-KR" altLang="en-US" dirty="0"/>
              <a:t>의 약자임</a:t>
            </a:r>
          </a:p>
          <a:p>
            <a:pPr lvl="1"/>
            <a:r>
              <a:rPr lang="ko-KR" altLang="en-US" dirty="0"/>
              <a:t>시각화 명령어의 체계화를 통해 시각화 작업을 더욱 직관적이고 효율적으로 </a:t>
            </a:r>
          </a:p>
          <a:p>
            <a:r>
              <a:rPr lang="en-US" altLang="ko-KR" dirty="0"/>
              <a:t>ggplot2 </a:t>
            </a:r>
            <a:r>
              <a:rPr lang="ko-KR" altLang="en-US" dirty="0"/>
              <a:t>라이브러리의 함수는 세 가지 요소로 구성된</a:t>
            </a:r>
            <a:r>
              <a:rPr lang="en-US" altLang="ko-KR" dirty="0"/>
              <a:t>, </a:t>
            </a:r>
            <a:r>
              <a:rPr lang="ko-KR" altLang="en-US" dirty="0"/>
              <a:t>다음의 기본 </a:t>
            </a:r>
            <a:r>
              <a:rPr lang="ko-KR" altLang="en-US" dirty="0" err="1"/>
              <a:t>표현식을</a:t>
            </a:r>
            <a:r>
              <a:rPr lang="ko-KR" altLang="en-US" dirty="0"/>
              <a:t>	따른다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27" y="3075887"/>
            <a:ext cx="6712527" cy="8249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360" y="3553691"/>
            <a:ext cx="5121789" cy="320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53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842270" cy="548680"/>
          </a:xfr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시각화 </a:t>
            </a:r>
            <a:r>
              <a:rPr lang="ko-KR" altLang="en-US" dirty="0" smtClean="0"/>
              <a:t>도구 </a:t>
            </a:r>
            <a:r>
              <a:rPr lang="en-US" altLang="ko-KR" dirty="0" smtClean="0"/>
              <a:t>: </a:t>
            </a:r>
            <a:r>
              <a:rPr lang="ko-KR" altLang="en-US" dirty="0"/>
              <a:t>시각화에 특화된 </a:t>
            </a:r>
            <a:r>
              <a:rPr lang="en-US" altLang="ko-KR" dirty="0"/>
              <a:t>ggplot2 </a:t>
            </a:r>
            <a:r>
              <a:rPr lang="ko-KR" altLang="en-US" dirty="0"/>
              <a:t>라이브러리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ggplot2 </a:t>
            </a:r>
            <a:r>
              <a:rPr lang="ko-KR" altLang="en-US" dirty="0" smtClean="0"/>
              <a:t>함수</a:t>
            </a:r>
            <a:endParaRPr lang="ko-KR" altLang="en-US" dirty="0"/>
          </a:p>
          <a:p>
            <a:pPr lvl="1"/>
            <a:r>
              <a:rPr lang="ko-KR" altLang="en-US" dirty="0"/>
              <a:t>시각화 객체를 생성하는 역할을 한다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초기화 과정에서 입력 데이터와 가로축과 세로축에 대응될 항목을 지정해야 한다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내부에 </a:t>
            </a:r>
            <a:r>
              <a:rPr lang="en-US" altLang="ko-KR" dirty="0" err="1"/>
              <a:t>aes</a:t>
            </a:r>
            <a:r>
              <a:rPr lang="ko-KR" altLang="en-US" dirty="0"/>
              <a:t>를 </a:t>
            </a:r>
            <a:r>
              <a:rPr lang="ko-KR" altLang="en-US" dirty="0" smtClean="0"/>
              <a:t>이용해 지정한다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884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데이터 시각화란</a:t>
            </a:r>
            <a:r>
              <a:rPr lang="en-US" altLang="ko-KR" dirty="0"/>
              <a:t>? : </a:t>
            </a:r>
            <a:r>
              <a:rPr lang="ko-KR" altLang="en-US" dirty="0"/>
              <a:t>데이터 시각화의 필요성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선형 회귀식도 거의 </a:t>
            </a:r>
            <a:r>
              <a:rPr lang="ko-KR" altLang="en-US" dirty="0" smtClean="0"/>
              <a:t>동일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통계 지표와 분석 수치만으로 비교해보면</a:t>
            </a:r>
            <a:r>
              <a:rPr lang="en-US" altLang="ko-KR" dirty="0"/>
              <a:t>, 4</a:t>
            </a:r>
            <a:r>
              <a:rPr lang="ko-KR" altLang="en-US" dirty="0"/>
              <a:t>개의 데이터 셋은 거의 동일하다고 판단할 수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그러나 그래프로 나타내보면 서로 다른 분포를 가진 </a:t>
            </a:r>
            <a:r>
              <a:rPr lang="ko-KR" altLang="en-US" dirty="0" smtClean="0"/>
              <a:t>데이터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" y="1421389"/>
            <a:ext cx="3133725" cy="18954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094" y="1663800"/>
            <a:ext cx="5556415" cy="514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75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842270" cy="548680"/>
          </a:xfr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시각화 </a:t>
            </a:r>
            <a:r>
              <a:rPr lang="ko-KR" altLang="en-US" dirty="0" smtClean="0"/>
              <a:t>도구 </a:t>
            </a:r>
            <a:r>
              <a:rPr lang="en-US" altLang="ko-KR" dirty="0" smtClean="0"/>
              <a:t>: </a:t>
            </a:r>
            <a:r>
              <a:rPr lang="ko-KR" altLang="en-US" dirty="0"/>
              <a:t>시각화에 특화된 </a:t>
            </a:r>
            <a:r>
              <a:rPr lang="en-US" altLang="ko-KR" dirty="0"/>
              <a:t>ggplot2 </a:t>
            </a:r>
            <a:r>
              <a:rPr lang="ko-KR" altLang="en-US" dirty="0"/>
              <a:t>라이브러리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geom_point</a:t>
            </a:r>
            <a:r>
              <a:rPr lang="en-US" altLang="ko-KR" dirty="0"/>
              <a:t>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(1)</a:t>
            </a:r>
          </a:p>
          <a:p>
            <a:pPr lvl="1"/>
            <a:r>
              <a:rPr lang="ko-KR" altLang="en-US" dirty="0" smtClean="0"/>
              <a:t>데이터를 </a:t>
            </a:r>
            <a:r>
              <a:rPr lang="ko-KR" altLang="en-US" dirty="0"/>
              <a:t>점으로 표시하는 플롯을 그린다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내부에서 </a:t>
            </a:r>
            <a:r>
              <a:rPr lang="en-US" altLang="ko-KR" dirty="0"/>
              <a:t>alpha </a:t>
            </a:r>
            <a:r>
              <a:rPr lang="ko-KR" altLang="en-US" dirty="0"/>
              <a:t>옵션을 통해 점의 불투명도</a:t>
            </a:r>
            <a:r>
              <a:rPr lang="en-US" altLang="ko-KR" dirty="0"/>
              <a:t>(</a:t>
            </a:r>
            <a:r>
              <a:rPr lang="ko-KR" altLang="en-US" dirty="0"/>
              <a:t>투명 </a:t>
            </a:r>
            <a:r>
              <a:rPr lang="en-US" altLang="ko-KR" dirty="0"/>
              <a:t>0.0 ~ </a:t>
            </a:r>
            <a:r>
              <a:rPr lang="ko-KR" altLang="en-US" dirty="0"/>
              <a:t>불투명 </a:t>
            </a:r>
            <a:r>
              <a:rPr lang="en-US" altLang="ko-KR" dirty="0"/>
              <a:t>1.0)</a:t>
            </a:r>
            <a:r>
              <a:rPr lang="ko-KR" altLang="en-US" dirty="0"/>
              <a:t>를 설정할 수 있어</a:t>
            </a:r>
            <a:r>
              <a:rPr lang="en-US" altLang="ko-KR" dirty="0"/>
              <a:t>, </a:t>
            </a:r>
            <a:r>
              <a:rPr lang="ko-KR" altLang="en-US" dirty="0" err="1"/>
              <a:t>마커들이</a:t>
            </a:r>
            <a:r>
              <a:rPr lang="ko-KR" altLang="en-US" dirty="0"/>
              <a:t> 겹쳐 표시되더라도 데이터의 분포와 빈도를 확인할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smtClean="0"/>
              <a:t>위치에 </a:t>
            </a:r>
            <a:r>
              <a:rPr lang="ko-KR" altLang="en-US" dirty="0"/>
              <a:t>사용할 수 있는 함수들</a:t>
            </a:r>
          </a:p>
          <a:p>
            <a:pPr lvl="2"/>
            <a:r>
              <a:rPr lang="en-US" altLang="ko-KR" dirty="0" err="1"/>
              <a:t>geom_line</a:t>
            </a:r>
            <a:r>
              <a:rPr lang="en-US" altLang="ko-KR" dirty="0"/>
              <a:t> : </a:t>
            </a:r>
            <a:r>
              <a:rPr lang="ko-KR" altLang="en-US" dirty="0"/>
              <a:t>데이터를 선으로 표시한다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 err="1"/>
              <a:t>geom_bar</a:t>
            </a:r>
            <a:r>
              <a:rPr lang="en-US" altLang="ko-KR" dirty="0"/>
              <a:t> : </a:t>
            </a:r>
            <a:r>
              <a:rPr lang="ko-KR" altLang="en-US" dirty="0"/>
              <a:t>데이터를 막대그래프로 표시한다</a:t>
            </a:r>
            <a:r>
              <a:rPr lang="en-US" altLang="ko-KR" dirty="0"/>
              <a:t>. </a:t>
            </a:r>
            <a:r>
              <a:rPr lang="ko-KR" altLang="en-US" dirty="0"/>
              <a:t>별도의 설정이 없으면 분포를 자동으로 계산해 </a:t>
            </a:r>
            <a:r>
              <a:rPr lang="en-US" altLang="ko-KR" dirty="0" err="1"/>
              <a:t>geom_histogram</a:t>
            </a:r>
            <a:r>
              <a:rPr lang="ko-KR" altLang="en-US" dirty="0"/>
              <a:t>과 동일하게 히스토그램을 그리기 때문에 히스토그램이 아닌 막대그래프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 err="1"/>
              <a:t>aes</a:t>
            </a:r>
            <a:r>
              <a:rPr lang="en-US" altLang="ko-KR" dirty="0"/>
              <a:t> </a:t>
            </a:r>
            <a:r>
              <a:rPr lang="ko-KR" altLang="en-US" dirty="0"/>
              <a:t>함수에 </a:t>
            </a:r>
            <a:r>
              <a:rPr lang="en-US" altLang="ko-KR" dirty="0"/>
              <a:t>x, y</a:t>
            </a:r>
            <a:r>
              <a:rPr lang="ko-KR" altLang="en-US" dirty="0"/>
              <a:t>가 모두 지정된 그래프를 그리려면 </a:t>
            </a:r>
            <a:r>
              <a:rPr lang="en-US" altLang="ko-KR" dirty="0"/>
              <a:t>stat=“identity” </a:t>
            </a:r>
            <a:r>
              <a:rPr lang="ko-KR" altLang="en-US" dirty="0"/>
              <a:t>옵션을 지정한다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 err="1"/>
              <a:t>geom_histogram</a:t>
            </a:r>
            <a:r>
              <a:rPr lang="en-US" altLang="ko-KR" dirty="0"/>
              <a:t> : </a:t>
            </a:r>
            <a:r>
              <a:rPr lang="ko-KR" altLang="en-US" dirty="0"/>
              <a:t>히스토그램 전용의 플롯 함수다</a:t>
            </a:r>
            <a:r>
              <a:rPr lang="en-US" altLang="ko-KR" dirty="0"/>
              <a:t>. </a:t>
            </a:r>
            <a:r>
              <a:rPr lang="ko-KR" altLang="en-US" dirty="0"/>
              <a:t>데이터가 그룹으로 구분되어 있는 경우</a:t>
            </a:r>
          </a:p>
          <a:p>
            <a:pPr lvl="2"/>
            <a:r>
              <a:rPr lang="ko-KR" altLang="en-US" dirty="0"/>
              <a:t>기본 옵션은 </a:t>
            </a:r>
            <a:r>
              <a:rPr lang="en-US" altLang="ko-KR" dirty="0"/>
              <a:t>position =“stack”</a:t>
            </a:r>
            <a:r>
              <a:rPr lang="ko-KR" altLang="en-US" dirty="0"/>
              <a:t>으로 막대를 위로 쌓아 올리도록 되어 있다</a:t>
            </a:r>
            <a:r>
              <a:rPr lang="en-US" altLang="ko-KR" dirty="0"/>
              <a:t>. </a:t>
            </a:r>
            <a:r>
              <a:rPr lang="ko-KR" altLang="en-US" dirty="0"/>
              <a:t>막대를 나란히 옆으로 표시하려면 </a:t>
            </a:r>
            <a:r>
              <a:rPr lang="en-US" altLang="ko-KR" dirty="0"/>
              <a:t>position =“dodge” </a:t>
            </a:r>
            <a:r>
              <a:rPr lang="ko-KR" altLang="en-US" dirty="0"/>
              <a:t>옵션을 지정한다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016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842270" cy="548680"/>
          </a:xfr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시각화 </a:t>
            </a:r>
            <a:r>
              <a:rPr lang="ko-KR" altLang="en-US" dirty="0" smtClean="0"/>
              <a:t>도구 </a:t>
            </a:r>
            <a:r>
              <a:rPr lang="en-US" altLang="ko-KR" dirty="0" smtClean="0"/>
              <a:t>: </a:t>
            </a:r>
            <a:r>
              <a:rPr lang="ko-KR" altLang="en-US" dirty="0"/>
              <a:t>시각화에 특화된 </a:t>
            </a:r>
            <a:r>
              <a:rPr lang="en-US" altLang="ko-KR" dirty="0"/>
              <a:t>ggplot2 </a:t>
            </a:r>
            <a:r>
              <a:rPr lang="ko-KR" altLang="en-US" dirty="0"/>
              <a:t>라이브러리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geom_point</a:t>
            </a:r>
            <a:r>
              <a:rPr lang="en-US" altLang="ko-KR" dirty="0"/>
              <a:t>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(2)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46" y="1479427"/>
            <a:ext cx="7654636" cy="511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7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842270" cy="548680"/>
          </a:xfr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시각화 </a:t>
            </a:r>
            <a:r>
              <a:rPr lang="ko-KR" altLang="en-US" dirty="0" smtClean="0"/>
              <a:t>도구 </a:t>
            </a:r>
            <a:r>
              <a:rPr lang="en-US" altLang="ko-KR" dirty="0" smtClean="0"/>
              <a:t>: </a:t>
            </a:r>
            <a:r>
              <a:rPr lang="ko-KR" altLang="en-US" dirty="0"/>
              <a:t>시각화에 특화된 </a:t>
            </a:r>
            <a:r>
              <a:rPr lang="en-US" altLang="ko-KR" dirty="0"/>
              <a:t>ggplot2 </a:t>
            </a:r>
            <a:r>
              <a:rPr lang="ko-KR" altLang="en-US" dirty="0"/>
              <a:t>라이브러리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geom_point</a:t>
            </a:r>
            <a:r>
              <a:rPr lang="en-US" altLang="ko-KR" dirty="0"/>
              <a:t>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(3)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37" y="1434690"/>
            <a:ext cx="7453745" cy="8760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61" y="2399947"/>
            <a:ext cx="6622040" cy="410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6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842270" cy="548680"/>
          </a:xfr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시각화 </a:t>
            </a:r>
            <a:r>
              <a:rPr lang="ko-KR" altLang="en-US" dirty="0" smtClean="0"/>
              <a:t>도구 </a:t>
            </a:r>
            <a:r>
              <a:rPr lang="en-US" altLang="ko-KR" dirty="0" smtClean="0"/>
              <a:t>: </a:t>
            </a:r>
            <a:r>
              <a:rPr lang="ko-KR" altLang="en-US" dirty="0"/>
              <a:t>시각화에 특화된 </a:t>
            </a:r>
            <a:r>
              <a:rPr lang="en-US" altLang="ko-KR" dirty="0"/>
              <a:t>ggplot2 </a:t>
            </a:r>
            <a:r>
              <a:rPr lang="ko-KR" altLang="en-US" dirty="0"/>
              <a:t>라이브러리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geom_boxplot</a:t>
            </a:r>
            <a:r>
              <a:rPr lang="en-US" altLang="ko-KR" dirty="0"/>
              <a:t>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</a:t>
            </a:r>
            <a:r>
              <a:rPr lang="ko-KR" altLang="en-US" dirty="0"/>
              <a:t>항목의 분포를 한꺼번에 관찰하는 함수이며</a:t>
            </a:r>
            <a:r>
              <a:rPr lang="en-US" altLang="ko-KR" dirty="0"/>
              <a:t>, </a:t>
            </a:r>
            <a:r>
              <a:rPr lang="ko-KR" altLang="en-US" dirty="0" err="1"/>
              <a:t>이상값을</a:t>
            </a:r>
            <a:r>
              <a:rPr lang="ko-KR" altLang="en-US" dirty="0"/>
              <a:t> 파악하는 데 유용</a:t>
            </a:r>
          </a:p>
          <a:p>
            <a:pPr lvl="1"/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83" y="1735763"/>
            <a:ext cx="7093527" cy="47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96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842270" cy="548680"/>
          </a:xfr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시각화 </a:t>
            </a:r>
            <a:r>
              <a:rPr lang="ko-KR" altLang="en-US" dirty="0" smtClean="0"/>
              <a:t>도구 </a:t>
            </a:r>
            <a:r>
              <a:rPr lang="en-US" altLang="ko-KR" dirty="0" smtClean="0"/>
              <a:t>: </a:t>
            </a:r>
            <a:r>
              <a:rPr lang="ko-KR" altLang="en-US" dirty="0"/>
              <a:t>시각화에 특화된 </a:t>
            </a:r>
            <a:r>
              <a:rPr lang="en-US" altLang="ko-KR" dirty="0"/>
              <a:t>ggplot2 </a:t>
            </a:r>
            <a:r>
              <a:rPr lang="ko-KR" altLang="en-US" dirty="0"/>
              <a:t>라이브러리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scale_x_log10 · scale_y_log10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1"/>
            <a:r>
              <a:rPr lang="en-US" altLang="ko-KR" dirty="0"/>
              <a:t>scale_x_log10</a:t>
            </a:r>
            <a:r>
              <a:rPr lang="ko-KR" altLang="en-US" dirty="0"/>
              <a:t>과 </a:t>
            </a:r>
            <a:r>
              <a:rPr lang="en-US" altLang="ko-KR" dirty="0"/>
              <a:t>scale_y_log10 </a:t>
            </a:r>
            <a:r>
              <a:rPr lang="ko-KR" altLang="en-US" dirty="0"/>
              <a:t>함수를 사용하면 데이터에 직접 로그를 취하지 않고도 축의 스케일을 바꾸어 동일한 효과를 얻을 수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92" y="2006338"/>
            <a:ext cx="7038109" cy="160871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54699" y="3753036"/>
            <a:ext cx="8907473" cy="2705631"/>
            <a:chOff x="154699" y="3753036"/>
            <a:chExt cx="8907473" cy="270563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699" y="3803498"/>
              <a:ext cx="4490172" cy="231439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20058" y="3753036"/>
              <a:ext cx="4442114" cy="222687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9512" y="6154023"/>
              <a:ext cx="5431579" cy="3046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41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842270" cy="548680"/>
          </a:xfr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시각화 </a:t>
            </a:r>
            <a:r>
              <a:rPr lang="ko-KR" altLang="en-US" dirty="0" smtClean="0"/>
              <a:t>도구 </a:t>
            </a:r>
            <a:r>
              <a:rPr lang="en-US" altLang="ko-KR" dirty="0" smtClean="0"/>
              <a:t>: </a:t>
            </a:r>
            <a:r>
              <a:rPr lang="ko-KR" altLang="en-US" dirty="0"/>
              <a:t>시각화에 특화된 </a:t>
            </a:r>
            <a:r>
              <a:rPr lang="en-US" altLang="ko-KR" dirty="0"/>
              <a:t>ggplot2 </a:t>
            </a:r>
            <a:r>
              <a:rPr lang="ko-KR" altLang="en-US" dirty="0"/>
              <a:t>라이브러리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coord_flip</a:t>
            </a:r>
            <a:r>
              <a:rPr lang="en-US" altLang="ko-KR" dirty="0"/>
              <a:t> </a:t>
            </a:r>
            <a:r>
              <a:rPr lang="ko-KR" altLang="en-US" dirty="0" smtClean="0"/>
              <a:t>함수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55" y="1418034"/>
            <a:ext cx="7626927" cy="467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2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842270" cy="548680"/>
          </a:xfr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시각화 </a:t>
            </a:r>
            <a:r>
              <a:rPr lang="ko-KR" altLang="en-US" dirty="0" smtClean="0"/>
              <a:t>도구 </a:t>
            </a:r>
            <a:r>
              <a:rPr lang="en-US" altLang="ko-KR" dirty="0" smtClean="0"/>
              <a:t>: </a:t>
            </a:r>
            <a:r>
              <a:rPr lang="ko-KR" altLang="en-US" dirty="0"/>
              <a:t>시각화에 특화된 </a:t>
            </a:r>
            <a:r>
              <a:rPr lang="en-US" altLang="ko-KR" dirty="0"/>
              <a:t>ggplot2 </a:t>
            </a:r>
            <a:r>
              <a:rPr lang="ko-KR" altLang="en-US" dirty="0"/>
              <a:t>라이브러리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scale_fill_brewer</a:t>
            </a:r>
            <a:r>
              <a:rPr lang="en-US" altLang="ko-KR" dirty="0"/>
              <a:t>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(1)</a:t>
            </a:r>
          </a:p>
          <a:p>
            <a:pPr lvl="1"/>
            <a:r>
              <a:rPr lang="en-US" altLang="ko-KR" dirty="0" err="1"/>
              <a:t>aes</a:t>
            </a:r>
            <a:r>
              <a:rPr lang="en-US" altLang="ko-KR" dirty="0"/>
              <a:t> </a:t>
            </a:r>
            <a:r>
              <a:rPr lang="ko-KR" altLang="en-US" dirty="0"/>
              <a:t>함수 내부에 </a:t>
            </a:r>
            <a:r>
              <a:rPr lang="en-US" altLang="ko-KR" dirty="0"/>
              <a:t>col </a:t>
            </a:r>
            <a:r>
              <a:rPr lang="ko-KR" altLang="en-US" dirty="0"/>
              <a:t>옵션을 이용할 때</a:t>
            </a:r>
          </a:p>
          <a:p>
            <a:pPr lvl="2"/>
            <a:r>
              <a:rPr lang="ko-KR" altLang="en-US" dirty="0"/>
              <a:t>사용되는 색은 화면의 색상 구성표인 색상 팔레트</a:t>
            </a:r>
            <a:r>
              <a:rPr lang="en-US" altLang="ko-KR" dirty="0"/>
              <a:t>color palette</a:t>
            </a:r>
            <a:r>
              <a:rPr lang="ko-KR" altLang="en-US" dirty="0"/>
              <a:t>에 따라 달라진다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 err="1"/>
              <a:t>scale_fill_brewer</a:t>
            </a:r>
            <a:r>
              <a:rPr lang="en-US" altLang="ko-KR" dirty="0"/>
              <a:t> </a:t>
            </a:r>
            <a:r>
              <a:rPr lang="ko-KR" altLang="en-US" dirty="0"/>
              <a:t>함수를 이용하면 다양한 조합의 색상 팔레트들 중에서 원하는 것을 선택하여 화면의 색상 팔레트를 변경할 수 있다</a:t>
            </a:r>
            <a:r>
              <a:rPr lang="en-US" altLang="ko-KR" dirty="0"/>
              <a:t>. </a:t>
            </a:r>
          </a:p>
          <a:p>
            <a:pPr lvl="2"/>
            <a:r>
              <a:rPr lang="en-US" altLang="ko-KR" dirty="0" err="1"/>
              <a:t>RColorBrewer</a:t>
            </a:r>
            <a:r>
              <a:rPr lang="en-US" altLang="ko-KR" dirty="0"/>
              <a:t> </a:t>
            </a:r>
            <a:r>
              <a:rPr lang="ko-KR" altLang="en-US" dirty="0"/>
              <a:t>라이브러리를 함께 사용하면 </a:t>
            </a:r>
            <a:r>
              <a:rPr lang="en-US" altLang="ko-KR" dirty="0"/>
              <a:t>R</a:t>
            </a:r>
            <a:r>
              <a:rPr lang="ko-KR" altLang="en-US" dirty="0"/>
              <a:t>의 기본 색상 구성보다 훨씬 다양한 색상 팔레트 중에서 선택하여 사용할 수 있다</a:t>
            </a:r>
            <a:r>
              <a:rPr lang="en-US" altLang="ko-KR" dirty="0"/>
              <a:t>.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8303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842270" cy="548680"/>
          </a:xfr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시각화 </a:t>
            </a:r>
            <a:r>
              <a:rPr lang="ko-KR" altLang="en-US" dirty="0" smtClean="0"/>
              <a:t>도구 </a:t>
            </a:r>
            <a:r>
              <a:rPr lang="en-US" altLang="ko-KR" dirty="0" smtClean="0"/>
              <a:t>: </a:t>
            </a:r>
            <a:r>
              <a:rPr lang="ko-KR" altLang="en-US" dirty="0"/>
              <a:t>시각화에 특화된 </a:t>
            </a:r>
            <a:r>
              <a:rPr lang="en-US" altLang="ko-KR" dirty="0"/>
              <a:t>ggplot2 </a:t>
            </a:r>
            <a:r>
              <a:rPr lang="ko-KR" altLang="en-US" dirty="0"/>
              <a:t>라이브러리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scale_fill_brewer</a:t>
            </a:r>
            <a:r>
              <a:rPr lang="en-US" altLang="ko-KR" dirty="0"/>
              <a:t>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(2)</a:t>
            </a:r>
          </a:p>
          <a:p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46" y="1415485"/>
            <a:ext cx="7058891" cy="8235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62" y="2269427"/>
            <a:ext cx="6622473" cy="441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2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842270" cy="548680"/>
          </a:xfr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시각화 </a:t>
            </a:r>
            <a:r>
              <a:rPr lang="ko-KR" altLang="en-US" dirty="0" smtClean="0"/>
              <a:t>도구 </a:t>
            </a:r>
            <a:r>
              <a:rPr lang="en-US" altLang="ko-KR" dirty="0" smtClean="0"/>
              <a:t>: </a:t>
            </a:r>
            <a:r>
              <a:rPr lang="ko-KR" altLang="en-US" dirty="0"/>
              <a:t>시각화에 특화된 </a:t>
            </a:r>
            <a:r>
              <a:rPr lang="en-US" altLang="ko-KR" dirty="0"/>
              <a:t>ggplot2 </a:t>
            </a:r>
            <a:r>
              <a:rPr lang="ko-KR" altLang="en-US" dirty="0"/>
              <a:t>라이브러리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scale_fill_brewer</a:t>
            </a:r>
            <a:r>
              <a:rPr lang="en-US" altLang="ko-KR" dirty="0"/>
              <a:t>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(3)</a:t>
            </a:r>
          </a:p>
          <a:p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98" y="1418875"/>
            <a:ext cx="7661098" cy="539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5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842270" cy="548680"/>
          </a:xfr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시각화 </a:t>
            </a:r>
            <a:r>
              <a:rPr lang="ko-KR" altLang="en-US" dirty="0" smtClean="0"/>
              <a:t>도구 </a:t>
            </a:r>
            <a:r>
              <a:rPr lang="en-US" altLang="ko-KR" dirty="0" smtClean="0"/>
              <a:t>: </a:t>
            </a:r>
            <a:r>
              <a:rPr lang="ko-KR" altLang="en-US" dirty="0"/>
              <a:t>시각화에 특화된 </a:t>
            </a:r>
            <a:r>
              <a:rPr lang="en-US" altLang="ko-KR" dirty="0"/>
              <a:t>ggplot2 </a:t>
            </a:r>
            <a:r>
              <a:rPr lang="ko-KR" altLang="en-US" dirty="0"/>
              <a:t>라이브러리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scale_fill_brewer</a:t>
            </a:r>
            <a:r>
              <a:rPr lang="en-US" altLang="ko-KR" dirty="0"/>
              <a:t>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(4)</a:t>
            </a:r>
          </a:p>
          <a:p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663" y="908720"/>
            <a:ext cx="5443245" cy="589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데이터 시각화란</a:t>
            </a:r>
            <a:r>
              <a:rPr lang="en-US" altLang="ko-KR" dirty="0"/>
              <a:t>? : </a:t>
            </a:r>
            <a:r>
              <a:rPr lang="ko-KR" altLang="en-US" dirty="0"/>
              <a:t>시각화의 기본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gapminder</a:t>
            </a:r>
            <a:r>
              <a:rPr lang="en-US" altLang="ko-KR" dirty="0"/>
              <a:t> </a:t>
            </a:r>
            <a:r>
              <a:rPr lang="ko-KR" altLang="en-US" dirty="0"/>
              <a:t>데이터에는 </a:t>
            </a:r>
            <a:r>
              <a:rPr lang="en-US" altLang="ko-KR" dirty="0"/>
              <a:t>5</a:t>
            </a:r>
            <a:r>
              <a:rPr lang="ko-KR" altLang="en-US" dirty="0"/>
              <a:t>개 대륙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en-US" altLang="ko-KR" dirty="0"/>
              <a:t>142</a:t>
            </a:r>
            <a:r>
              <a:rPr lang="ko-KR" altLang="en-US" dirty="0"/>
              <a:t>개 국가에 대한 </a:t>
            </a:r>
            <a:r>
              <a:rPr lang="en-US" altLang="ko-KR" dirty="0"/>
              <a:t>1952~2007</a:t>
            </a:r>
            <a:r>
              <a:rPr lang="ko-KR" altLang="en-US" dirty="0"/>
              <a:t>년의 인구 데이터가 </a:t>
            </a:r>
            <a:r>
              <a:rPr lang="en-US" altLang="ko-KR" dirty="0"/>
              <a:t>5</a:t>
            </a:r>
            <a:r>
              <a:rPr lang="ko-KR" altLang="en-US" dirty="0"/>
              <a:t>년 간격으로 담겨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r>
              <a:rPr lang="ko-KR" altLang="en-US" dirty="0"/>
              <a:t>인구 변화의 추이는 개별 국가보다는 </a:t>
            </a:r>
            <a:r>
              <a:rPr lang="ko-KR" altLang="en-US" dirty="0" err="1"/>
              <a:t>대륙별로</a:t>
            </a:r>
            <a:r>
              <a:rPr lang="ko-KR" altLang="en-US" dirty="0"/>
              <a:t> 묶어 관찰하는 것이 </a:t>
            </a:r>
            <a:r>
              <a:rPr lang="ko-KR" altLang="en-US" dirty="0" smtClean="0"/>
              <a:t>편리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55" y="2266318"/>
            <a:ext cx="6186055" cy="440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4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842270" cy="548680"/>
          </a:xfr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시각화 </a:t>
            </a:r>
            <a:r>
              <a:rPr lang="ko-KR" altLang="en-US" dirty="0" smtClean="0"/>
              <a:t>도구 </a:t>
            </a:r>
            <a:r>
              <a:rPr lang="en-US" altLang="ko-KR" dirty="0" smtClean="0"/>
              <a:t>: </a:t>
            </a:r>
            <a:r>
              <a:rPr lang="ko-KR" altLang="en-US" dirty="0"/>
              <a:t>시각화에 특화된 </a:t>
            </a:r>
            <a:r>
              <a:rPr lang="en-US" altLang="ko-KR" dirty="0"/>
              <a:t>ggplot2 </a:t>
            </a:r>
            <a:r>
              <a:rPr lang="ko-KR" altLang="en-US" dirty="0"/>
              <a:t>라이브러리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scale_fill_brewer</a:t>
            </a:r>
            <a:r>
              <a:rPr lang="en-US" altLang="ko-KR" dirty="0"/>
              <a:t>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(5)</a:t>
            </a:r>
          </a:p>
          <a:p>
            <a:pPr lvl="1"/>
            <a:r>
              <a:rPr lang="ko-KR" altLang="en-US" dirty="0"/>
              <a:t>그래프에 표시되는 데이터의 순서를 조정하기 위해서는 </a:t>
            </a:r>
            <a:r>
              <a:rPr lang="en-US" altLang="ko-KR" dirty="0"/>
              <a:t>reorder </a:t>
            </a:r>
            <a:r>
              <a:rPr lang="ko-KR" altLang="en-US" dirty="0"/>
              <a:t>함수를 활용한다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35" y="1756005"/>
            <a:ext cx="6475902" cy="505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7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842270" cy="548680"/>
          </a:xfrm>
        </p:spPr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시각화를 이용한 데이터 탐색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시각화를 통해 종종 다른 방식으로는 얻을 수 없는 통찰을 얻을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특히 </a:t>
            </a:r>
            <a:r>
              <a:rPr lang="en-US" altLang="ko-KR" dirty="0"/>
              <a:t>R</a:t>
            </a:r>
            <a:r>
              <a:rPr lang="ko-KR" altLang="en-US" dirty="0"/>
              <a:t>과 같은 효과적인 데이터 분석 도구들 덕분에 시각적 탐구는 과거에 비해 훨씬 흥미로운 작업이 되고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시각적 탐구를 할 때는 찾고자 하는 아이디어가 무엇인지 아직 확실하지 않기 때문에 가능하면 데이터를 폭넓게 시각화하는 경향이 있으며</a:t>
            </a:r>
            <a:r>
              <a:rPr lang="en-US" altLang="ko-KR" dirty="0"/>
              <a:t>, </a:t>
            </a:r>
            <a:r>
              <a:rPr lang="ko-KR" altLang="en-US" dirty="0"/>
              <a:t>때로는 여러 개의 데이터를 결합하여 활용하는 경우도 있다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효율적인 도구들에 힘입어 시각화를 </a:t>
            </a:r>
            <a:r>
              <a:rPr lang="ko-KR" altLang="en-US" dirty="0" err="1"/>
              <a:t>하다보면</a:t>
            </a:r>
            <a:r>
              <a:rPr lang="ko-KR" altLang="en-US" dirty="0"/>
              <a:t> 종종 보기 좋은 차트를 만들어내는 일에 힘을 쏟게 된다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그러나 시각화의 본질은 오히려 데이터의 의미를 통찰하고 분석해내는 시각적 탐구에 있다고 할 수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0093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842270" cy="548680"/>
          </a:xfrm>
        </p:spPr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시각화를 이용한 데이터 탐색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gapminder</a:t>
            </a:r>
            <a:r>
              <a:rPr lang="en-US" altLang="ko-KR" dirty="0"/>
              <a:t> </a:t>
            </a:r>
            <a:r>
              <a:rPr lang="ko-KR" altLang="en-US" dirty="0"/>
              <a:t>데이터의 시각적 </a:t>
            </a:r>
            <a:r>
              <a:rPr lang="ko-KR" altLang="en-US" dirty="0" smtClean="0"/>
              <a:t>탐구</a:t>
            </a:r>
            <a:r>
              <a:rPr lang="en-US" altLang="ko-KR" dirty="0" smtClean="0"/>
              <a:t>(1)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세계 여러 나라의 경제 및 복지 수준</a:t>
            </a:r>
            <a:r>
              <a:rPr lang="en-US" altLang="ko-KR" dirty="0"/>
              <a:t>, </a:t>
            </a:r>
            <a:r>
              <a:rPr lang="ko-KR" altLang="en-US" dirty="0"/>
              <a:t>국가나 지역에 따라 나타나는 공통점과 차이점</a:t>
            </a:r>
            <a:r>
              <a:rPr lang="en-US" altLang="ko-KR" dirty="0"/>
              <a:t>, </a:t>
            </a:r>
            <a:r>
              <a:rPr lang="ko-KR" altLang="en-US" dirty="0"/>
              <a:t>아시아 일부 국가들이 지난 수십 년 동안 이룬  눈에 띄는 경제 성장 등을 데이터를 통해 알 수 있다</a:t>
            </a:r>
            <a:r>
              <a:rPr lang="en-US" altLang="ko-KR" dirty="0"/>
              <a:t>. 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더 나아가 </a:t>
            </a:r>
            <a:r>
              <a:rPr lang="en-US" altLang="ko-KR" dirty="0"/>
              <a:t>year, continent, country, pop, </a:t>
            </a:r>
            <a:r>
              <a:rPr lang="en-US" altLang="ko-KR" dirty="0" err="1"/>
              <a:t>gdpPercap</a:t>
            </a:r>
            <a:r>
              <a:rPr lang="en-US" altLang="ko-KR" dirty="0"/>
              <a:t>, </a:t>
            </a:r>
            <a:r>
              <a:rPr lang="en-US" altLang="ko-KR" dirty="0" err="1"/>
              <a:t>lifeExp</a:t>
            </a:r>
            <a:r>
              <a:rPr lang="en-US" altLang="ko-KR" dirty="0"/>
              <a:t> </a:t>
            </a:r>
            <a:r>
              <a:rPr lang="ko-KR" altLang="en-US" dirty="0"/>
              <a:t>등 속성들 간의 상호 관계를 분석함으로써 이러한 차이와 변화가 나타난 원인에 대해서 생각해볼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5447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842270" cy="548680"/>
          </a:xfrm>
        </p:spPr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시각화를 이용한 데이터 탐색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gapminder</a:t>
            </a:r>
            <a:r>
              <a:rPr lang="en-US" altLang="ko-KR" dirty="0"/>
              <a:t> </a:t>
            </a:r>
            <a:r>
              <a:rPr lang="ko-KR" altLang="en-US" dirty="0"/>
              <a:t>데이터의 시각적 </a:t>
            </a:r>
            <a:r>
              <a:rPr lang="ko-KR" altLang="en-US" dirty="0" smtClean="0"/>
              <a:t>탐구</a:t>
            </a:r>
            <a:r>
              <a:rPr lang="en-US" altLang="ko-KR" dirty="0" smtClean="0"/>
              <a:t>(2)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R</a:t>
            </a:r>
            <a:r>
              <a:rPr lang="ko-KR" altLang="en-US" dirty="0"/>
              <a:t>을 이용해 세계 여러 나라의 경제 및 복지 수준과 이의 변화를 시각화해보기로 </a:t>
            </a:r>
            <a:r>
              <a:rPr lang="ko-KR" altLang="en-US" dirty="0" smtClean="0"/>
              <a:t>하자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33" y="1852180"/>
            <a:ext cx="8582025" cy="10477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01" y="2877673"/>
            <a:ext cx="6353608" cy="398032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387156" y="2909760"/>
            <a:ext cx="263396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시각화 전용 라이브러리인 </a:t>
            </a:r>
            <a:r>
              <a:rPr lang="en-US" altLang="ko-KR" sz="14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ggplot2</a:t>
            </a:r>
            <a:r>
              <a:rPr lang="ko-KR" altLang="en-US" sz="14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와 데이터 가공 라이브러리인 </a:t>
            </a:r>
            <a:r>
              <a:rPr lang="en-US" altLang="ko-KR" sz="1400" dirty="0" err="1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dplyr</a:t>
            </a:r>
            <a:r>
              <a:rPr lang="ko-KR" altLang="en-US" sz="14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가 연계되어</a:t>
            </a:r>
            <a:r>
              <a:rPr lang="en-US" altLang="ko-KR" sz="14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그래프의 다각화에 필요한 데이터 가공 작업이 많이 줄어든다</a:t>
            </a:r>
          </a:p>
        </p:txBody>
      </p:sp>
    </p:spTree>
    <p:extLst>
      <p:ext uri="{BB962C8B-B14F-4D97-AF65-F5344CB8AC3E}">
        <p14:creationId xmlns:p14="http://schemas.microsoft.com/office/powerpoint/2010/main" val="62272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842270" cy="548680"/>
          </a:xfrm>
        </p:spPr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시각화를 이용한 데이터 탐색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gapminder</a:t>
            </a:r>
            <a:r>
              <a:rPr lang="en-US" altLang="ko-KR" dirty="0"/>
              <a:t> </a:t>
            </a:r>
            <a:r>
              <a:rPr lang="ko-KR" altLang="en-US" dirty="0"/>
              <a:t>데이터의 시각적 </a:t>
            </a:r>
            <a:r>
              <a:rPr lang="ko-KR" altLang="en-US" dirty="0" smtClean="0"/>
              <a:t>탐구</a:t>
            </a:r>
            <a:r>
              <a:rPr lang="en-US" altLang="ko-KR" dirty="0" smtClean="0"/>
              <a:t>(3)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그래프를 통해 알 수 있는 사항들을 정리 </a:t>
            </a:r>
            <a:r>
              <a:rPr lang="en-US" altLang="ko-KR" dirty="0" smtClean="0"/>
              <a:t>!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유럽에서는 </a:t>
            </a:r>
            <a:r>
              <a:rPr lang="ko-KR" altLang="en-US" dirty="0"/>
              <a:t>상당수의 국가들이 일찍부터 높은 </a:t>
            </a:r>
            <a:r>
              <a:rPr lang="en-US" altLang="ko-KR" dirty="0" err="1"/>
              <a:t>gdpPercap</a:t>
            </a:r>
            <a:r>
              <a:rPr lang="ko-KR" altLang="en-US" dirty="0"/>
              <a:t>과 </a:t>
            </a:r>
            <a:r>
              <a:rPr lang="en-US" altLang="ko-KR" dirty="0" err="1"/>
              <a:t>lifeExp</a:t>
            </a:r>
            <a:r>
              <a:rPr lang="ko-KR" altLang="en-US" dirty="0"/>
              <a:t>을 기록하였다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70</a:t>
            </a:r>
            <a:r>
              <a:rPr lang="ko-KR" altLang="en-US" dirty="0"/>
              <a:t>년대 이후 아시아와 아메리카 대륙에 있는 많은 국가들의 </a:t>
            </a:r>
            <a:r>
              <a:rPr lang="en-US" altLang="ko-KR" dirty="0" err="1"/>
              <a:t>gdpPercap</a:t>
            </a:r>
            <a:r>
              <a:rPr lang="ko-KR" altLang="en-US" dirty="0"/>
              <a:t>과 </a:t>
            </a:r>
            <a:r>
              <a:rPr lang="en-US" altLang="ko-KR" dirty="0" err="1"/>
              <a:t>lifeExp</a:t>
            </a:r>
            <a:r>
              <a:rPr lang="ko-KR" altLang="en-US" dirty="0"/>
              <a:t>이 </a:t>
            </a:r>
            <a:r>
              <a:rPr lang="ko-KR" altLang="en-US" dirty="0" smtClean="0"/>
              <a:t>빠르게 증가하고 </a:t>
            </a:r>
            <a:r>
              <a:rPr lang="ko-KR" altLang="en-US" dirty="0"/>
              <a:t>있다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아프리카 </a:t>
            </a:r>
            <a:r>
              <a:rPr lang="ko-KR" altLang="en-US" dirty="0"/>
              <a:t>국가들의 상당수는 낮은 </a:t>
            </a:r>
            <a:r>
              <a:rPr lang="en-US" altLang="ko-KR" dirty="0" err="1"/>
              <a:t>gdpPercap</a:t>
            </a:r>
            <a:r>
              <a:rPr lang="ko-KR" altLang="en-US" dirty="0"/>
              <a:t>과 </a:t>
            </a:r>
            <a:r>
              <a:rPr lang="en-US" altLang="ko-KR" dirty="0" err="1"/>
              <a:t>lifeExp</a:t>
            </a:r>
            <a:r>
              <a:rPr lang="ko-KR" altLang="en-US" dirty="0"/>
              <a:t>에 머물고 있다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dirty="0" err="1" smtClean="0"/>
              <a:t>gdpPercap</a:t>
            </a:r>
            <a:r>
              <a:rPr lang="ko-KR" altLang="en-US" dirty="0"/>
              <a:t>과 </a:t>
            </a:r>
            <a:r>
              <a:rPr lang="en-US" altLang="ko-KR" dirty="0" err="1"/>
              <a:t>lifeExp</a:t>
            </a:r>
            <a:r>
              <a:rPr lang="ko-KR" altLang="en-US" dirty="0"/>
              <a:t>이 증가할수록 두 변수 사이의 관계가 점차로 선형화되는 경향이 </a:t>
            </a:r>
            <a:r>
              <a:rPr lang="ko-KR" altLang="en-US" dirty="0" smtClean="0"/>
              <a:t>뚜렷하게 </a:t>
            </a:r>
            <a:r>
              <a:rPr lang="ko-KR" altLang="en-US" dirty="0"/>
              <a:t>나타난다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관측 </a:t>
            </a:r>
            <a:r>
              <a:rPr lang="ko-KR" altLang="en-US" dirty="0"/>
              <a:t>기간 동안 거의 모든 국가의 </a:t>
            </a:r>
            <a:r>
              <a:rPr lang="en-US" altLang="ko-KR" dirty="0" err="1"/>
              <a:t>gdpPercap</a:t>
            </a:r>
            <a:r>
              <a:rPr lang="ko-KR" altLang="en-US" dirty="0"/>
              <a:t>과 </a:t>
            </a:r>
            <a:r>
              <a:rPr lang="en-US" altLang="ko-KR" dirty="0" err="1"/>
              <a:t>lifeExp</a:t>
            </a:r>
            <a:r>
              <a:rPr lang="ko-KR" altLang="en-US" dirty="0"/>
              <a:t>가 전체적으로 상승하였다</a:t>
            </a:r>
            <a:r>
              <a:rPr lang="en-US" altLang="ko-KR" dirty="0"/>
              <a:t>(</a:t>
            </a:r>
            <a:r>
              <a:rPr lang="ko-KR" altLang="en-US" dirty="0" smtClean="0"/>
              <a:t>아프리카 일부 </a:t>
            </a:r>
            <a:r>
              <a:rPr lang="ko-KR" altLang="en-US" dirty="0"/>
              <a:t>국가 제외</a:t>
            </a:r>
            <a:r>
              <a:rPr lang="en-US" altLang="ko-KR" dirty="0"/>
              <a:t>).</a:t>
            </a:r>
          </a:p>
          <a:p>
            <a:pPr lvl="2">
              <a:lnSpc>
                <a:spcPct val="150000"/>
              </a:lnSpc>
            </a:pPr>
            <a:r>
              <a:rPr lang="en-US" altLang="ko-KR" dirty="0" err="1" smtClean="0"/>
              <a:t>gdpPercap</a:t>
            </a:r>
            <a:r>
              <a:rPr lang="ko-KR" altLang="en-US" dirty="0"/>
              <a:t>의 최솟값과 최댓값의 차이가 증가하였다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격차가 커졌다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28870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842270" cy="548680"/>
          </a:xfrm>
        </p:spPr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시각화를 이용한 데이터 탐색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쿠웨이트의 경제지표 변화와 </a:t>
            </a:r>
            <a:r>
              <a:rPr lang="ko-KR" altLang="en-US" dirty="0" smtClean="0"/>
              <a:t>특성</a:t>
            </a:r>
            <a:r>
              <a:rPr lang="en-US" altLang="ko-KR" dirty="0" smtClean="0"/>
              <a:t>(1)</a:t>
            </a:r>
          </a:p>
          <a:p>
            <a:pPr lvl="1"/>
            <a:r>
              <a:rPr lang="en-US" altLang="ko-KR" dirty="0"/>
              <a:t>1952</a:t>
            </a:r>
            <a:r>
              <a:rPr lang="ko-KR" altLang="en-US" dirty="0"/>
              <a:t>년에 </a:t>
            </a:r>
            <a:r>
              <a:rPr lang="en-US" altLang="ko-KR" dirty="0"/>
              <a:t>1</a:t>
            </a:r>
            <a:r>
              <a:rPr lang="ko-KR" altLang="en-US" dirty="0"/>
              <a:t>인당 </a:t>
            </a:r>
            <a:r>
              <a:rPr lang="en-US" altLang="ko-KR" dirty="0" err="1"/>
              <a:t>gdpPercap</a:t>
            </a:r>
            <a:r>
              <a:rPr lang="ko-KR" altLang="en-US" dirty="0"/>
              <a:t>이 매우 높은 </a:t>
            </a:r>
            <a:r>
              <a:rPr lang="ko-KR" altLang="en-US" b="1" u="sng" dirty="0">
                <a:solidFill>
                  <a:srgbClr val="0070C0"/>
                </a:solidFill>
              </a:rPr>
              <a:t>아시아 국가 하나</a:t>
            </a:r>
            <a:r>
              <a:rPr lang="ko-KR" altLang="en-US" dirty="0"/>
              <a:t>를 발견할 수 있다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66" y="1736857"/>
            <a:ext cx="6598661" cy="14696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356" y="3338808"/>
            <a:ext cx="5528840" cy="3463638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>
            <a:off x="1655618" y="2992582"/>
            <a:ext cx="796767" cy="9029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84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842270" cy="548680"/>
          </a:xfrm>
        </p:spPr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시각화를 이용한 데이터 탐색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쿠웨이트의 경제지표 변화와 </a:t>
            </a:r>
            <a:r>
              <a:rPr lang="ko-KR" altLang="en-US" dirty="0" smtClean="0"/>
              <a:t>특성</a:t>
            </a:r>
            <a:r>
              <a:rPr lang="en-US" altLang="ko-KR" dirty="0" smtClean="0"/>
              <a:t>(2)</a:t>
            </a:r>
          </a:p>
          <a:p>
            <a:pPr lvl="1"/>
            <a:r>
              <a:rPr lang="en-US" altLang="ko-KR" dirty="0"/>
              <a:t>1952</a:t>
            </a:r>
            <a:r>
              <a:rPr lang="ko-KR" altLang="en-US" dirty="0"/>
              <a:t>년도 이후 </a:t>
            </a:r>
            <a:r>
              <a:rPr lang="en-US" altLang="ko-KR" dirty="0" err="1"/>
              <a:t>gdpPercap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/>
              <a:t>pop </a:t>
            </a:r>
            <a:r>
              <a:rPr lang="ko-KR" altLang="en-US" dirty="0"/>
              <a:t>변화를 각각 시각화해보기로 </a:t>
            </a:r>
            <a:r>
              <a:rPr lang="ko-KR" altLang="en-US" dirty="0" smtClean="0"/>
              <a:t>하자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35" y="1785142"/>
            <a:ext cx="6773574" cy="435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5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842270" cy="548680"/>
          </a:xfrm>
        </p:spPr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시각화를 이용한 데이터 탐색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259464"/>
            <a:ext cx="872490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1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842270" cy="548680"/>
          </a:xfrm>
        </p:spPr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시각화를 이용한 데이터 탐색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쿠웨이트의 경제지표 변화와 </a:t>
            </a:r>
            <a:r>
              <a:rPr lang="ko-KR" altLang="en-US" dirty="0" smtClean="0"/>
              <a:t>특성</a:t>
            </a:r>
            <a:r>
              <a:rPr lang="en-US" altLang="ko-KR" dirty="0" smtClean="0"/>
              <a:t>(3)</a:t>
            </a:r>
          </a:p>
          <a:p>
            <a:pPr lvl="1"/>
            <a:r>
              <a:rPr lang="ko-KR" altLang="en-US" dirty="0"/>
              <a:t>같은 아시아 국가인 대한민국과 비교해보자</a:t>
            </a:r>
            <a:r>
              <a:rPr lang="en-US" altLang="ko-KR" dirty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20" y="1728263"/>
            <a:ext cx="7049635" cy="13305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09" y="3097926"/>
            <a:ext cx="7841674" cy="346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61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842270" cy="548680"/>
          </a:xfrm>
        </p:spPr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시각화를 이용한 데이터 탐색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쿠웨이트의 경제지표 변화와 </a:t>
            </a:r>
            <a:r>
              <a:rPr lang="ko-KR" altLang="en-US" dirty="0" smtClean="0"/>
              <a:t>특성</a:t>
            </a:r>
            <a:r>
              <a:rPr lang="en-US" altLang="ko-KR" dirty="0" smtClean="0"/>
              <a:t>(4)</a:t>
            </a:r>
          </a:p>
          <a:p>
            <a:pPr lvl="1"/>
            <a:r>
              <a:rPr lang="ko-KR" altLang="en-US" dirty="0"/>
              <a:t>동시에 변화하는 </a:t>
            </a:r>
            <a:r>
              <a:rPr lang="en-US" altLang="ko-KR" dirty="0" err="1"/>
              <a:t>gdpPercap</a:t>
            </a:r>
            <a:r>
              <a:rPr lang="ko-KR" altLang="en-US" dirty="0"/>
              <a:t>과 </a:t>
            </a:r>
            <a:r>
              <a:rPr lang="en-US" altLang="ko-KR" dirty="0"/>
              <a:t>pop</a:t>
            </a:r>
            <a:r>
              <a:rPr lang="ko-KR" altLang="en-US" dirty="0"/>
              <a:t>을 효과적으로 관찰하기 위해 </a:t>
            </a:r>
            <a:r>
              <a:rPr lang="en-US" altLang="ko-KR" dirty="0" err="1"/>
              <a:t>gdp</a:t>
            </a:r>
            <a:r>
              <a:rPr lang="en-US" altLang="ko-KR" dirty="0"/>
              <a:t>(</a:t>
            </a:r>
            <a:r>
              <a:rPr lang="ko-KR" altLang="en-US" dirty="0"/>
              <a:t>국내총생산</a:t>
            </a:r>
            <a:r>
              <a:rPr lang="en-US" altLang="ko-KR" dirty="0"/>
              <a:t>)</a:t>
            </a:r>
            <a:r>
              <a:rPr lang="ko-KR" altLang="en-US" dirty="0"/>
              <a:t>을 이용한 국가 전체의 경제 규모를 확인하는 것도 좋은 방법이 될 수 있다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 err="1"/>
              <a:t>dplyr</a:t>
            </a:r>
            <a:r>
              <a:rPr lang="en-US" altLang="ko-KR" dirty="0"/>
              <a:t> </a:t>
            </a:r>
            <a:r>
              <a:rPr lang="ko-KR" altLang="en-US" dirty="0"/>
              <a:t>라이브러리의 </a:t>
            </a:r>
            <a:r>
              <a:rPr lang="en-US" altLang="ko-KR" dirty="0"/>
              <a:t>mutate </a:t>
            </a:r>
            <a:r>
              <a:rPr lang="ko-KR" altLang="en-US" dirty="0"/>
              <a:t>함수를 이용해 </a:t>
            </a:r>
            <a:r>
              <a:rPr lang="en-US" altLang="ko-KR" dirty="0" err="1"/>
              <a:t>gdpPercap</a:t>
            </a:r>
            <a:r>
              <a:rPr lang="ko-KR" altLang="en-US" dirty="0"/>
              <a:t>과 </a:t>
            </a:r>
            <a:r>
              <a:rPr lang="en-US" altLang="ko-KR" dirty="0"/>
              <a:t>pop</a:t>
            </a:r>
            <a:r>
              <a:rPr lang="ko-KR" altLang="en-US" dirty="0"/>
              <a:t>으로부터 국내총생산을 산출하자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592" y="2479962"/>
            <a:ext cx="6782486" cy="437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0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데이터 시각화란</a:t>
            </a:r>
            <a:r>
              <a:rPr lang="en-US" altLang="ko-KR" dirty="0"/>
              <a:t>? : </a:t>
            </a:r>
            <a:r>
              <a:rPr lang="ko-KR" altLang="en-US" dirty="0"/>
              <a:t>시각화의 기본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수치로 요약된 결과를 베이스 </a:t>
            </a:r>
            <a:r>
              <a:rPr lang="en-US" altLang="ko-KR" dirty="0"/>
              <a:t>R</a:t>
            </a:r>
            <a:r>
              <a:rPr lang="ko-KR" altLang="en-US" dirty="0"/>
              <a:t>이 제공하는 </a:t>
            </a:r>
            <a:r>
              <a:rPr lang="en-US" altLang="ko-KR" dirty="0"/>
              <a:t>plot </a:t>
            </a:r>
            <a:r>
              <a:rPr lang="ko-KR" altLang="en-US" dirty="0"/>
              <a:t>함수를 사용해 </a:t>
            </a:r>
            <a:r>
              <a:rPr lang="ko-KR" altLang="en-US" dirty="0" smtClean="0"/>
              <a:t>시각화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55" y="1490483"/>
            <a:ext cx="7633785" cy="452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6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842270" cy="548680"/>
          </a:xfrm>
        </p:spPr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시각화를 이용한 데이터 탐색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산업 형태에 따른 경제지표 변화의 차이</a:t>
            </a:r>
            <a:r>
              <a:rPr lang="en-US" altLang="ko-KR" dirty="0" smtClean="0"/>
              <a:t>(1)</a:t>
            </a:r>
          </a:p>
          <a:p>
            <a:pPr lvl="1"/>
            <a:r>
              <a:rPr lang="ko-KR" altLang="en-US" dirty="0"/>
              <a:t>아시아의 주요 공업 생산 국가인 </a:t>
            </a:r>
            <a:r>
              <a:rPr lang="en-US" altLang="ko-KR" dirty="0"/>
              <a:t>Korea, Rep(</a:t>
            </a:r>
            <a:r>
              <a:rPr lang="ko-KR" altLang="en-US" dirty="0"/>
              <a:t>대한민국</a:t>
            </a:r>
            <a:r>
              <a:rPr lang="en-US" altLang="ko-KR" dirty="0"/>
              <a:t>), China(</a:t>
            </a:r>
            <a:r>
              <a:rPr lang="ko-KR" altLang="en-US" dirty="0"/>
              <a:t>중국</a:t>
            </a:r>
            <a:r>
              <a:rPr lang="en-US" altLang="ko-KR" dirty="0"/>
              <a:t>), Japan(</a:t>
            </a:r>
            <a:r>
              <a:rPr lang="ko-KR" altLang="en-US" dirty="0"/>
              <a:t>일본</a:t>
            </a:r>
            <a:r>
              <a:rPr lang="en-US" altLang="ko-KR" dirty="0"/>
              <a:t>) </a:t>
            </a:r>
          </a:p>
          <a:p>
            <a:pPr lvl="1"/>
            <a:r>
              <a:rPr lang="ko-KR" altLang="en-US" dirty="0"/>
              <a:t>대표적인 원유 생산국 </a:t>
            </a:r>
            <a:r>
              <a:rPr lang="en-US" altLang="ko-KR" dirty="0"/>
              <a:t>Kuwait, Saudi Arabia, Iran, Iraq </a:t>
            </a:r>
            <a:r>
              <a:rPr lang="ko-KR" altLang="en-US" dirty="0"/>
              <a:t>를 선별하여 </a:t>
            </a:r>
          </a:p>
          <a:p>
            <a:pPr lvl="1"/>
            <a:r>
              <a:rPr lang="en-US" altLang="ko-KR" dirty="0" err="1"/>
              <a:t>gdpPercap</a:t>
            </a:r>
            <a:r>
              <a:rPr lang="en-US" altLang="ko-KR" dirty="0"/>
              <a:t>, pop, </a:t>
            </a:r>
            <a:r>
              <a:rPr lang="en-US" altLang="ko-KR" dirty="0" err="1"/>
              <a:t>gdp</a:t>
            </a:r>
            <a:r>
              <a:rPr lang="ko-KR" altLang="en-US" dirty="0"/>
              <a:t>를 함께 시각화하여 비교 관찰해보자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970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842270" cy="548680"/>
          </a:xfrm>
        </p:spPr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시각화를 이용한 데이터 탐색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산업 형태에 따른 경제지표 변화의 차이</a:t>
            </a:r>
            <a:r>
              <a:rPr lang="en-US" altLang="ko-KR" dirty="0" smtClean="0"/>
              <a:t>(2)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68703"/>
          <a:stretch/>
        </p:blipFill>
        <p:spPr>
          <a:xfrm>
            <a:off x="457200" y="1386967"/>
            <a:ext cx="7675418" cy="13562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80" y="2959224"/>
            <a:ext cx="6677894" cy="343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8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842270" cy="548680"/>
          </a:xfrm>
        </p:spPr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시각화를 이용한 데이터 탐색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산업 형태에 따른 경제지표 변화의 차이</a:t>
            </a:r>
            <a:r>
              <a:rPr lang="en-US" altLang="ko-KR" dirty="0" smtClean="0"/>
              <a:t>(3)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32735" b="39130"/>
          <a:stretch/>
        </p:blipFill>
        <p:spPr>
          <a:xfrm>
            <a:off x="464127" y="1440873"/>
            <a:ext cx="7675418" cy="1219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27" y="2957945"/>
            <a:ext cx="7437700" cy="369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54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842270" cy="548680"/>
          </a:xfrm>
        </p:spPr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시각화를 이용한 데이터 탐색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산업 형태에 따른 경제지표 변화의 차이</a:t>
            </a:r>
            <a:r>
              <a:rPr lang="en-US" altLang="ko-KR" dirty="0" smtClean="0"/>
              <a:t>(4)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64707"/>
          <a:stretch/>
        </p:blipFill>
        <p:spPr>
          <a:xfrm>
            <a:off x="505690" y="1489363"/>
            <a:ext cx="7675418" cy="15294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28" y="3157132"/>
            <a:ext cx="6470072" cy="350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71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842270" cy="548680"/>
          </a:xfrm>
        </p:spPr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시각화를 이용한 데이터 탐색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산업 형태에 따른 경제지표 변화의 차이</a:t>
            </a:r>
            <a:r>
              <a:rPr lang="en-US" altLang="ko-KR" dirty="0" smtClean="0"/>
              <a:t>(5)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세 가지 항목의 시각화를 통해 다음과 같은 사실을 </a:t>
            </a:r>
            <a:r>
              <a:rPr lang="ko-KR" altLang="en-US" dirty="0" smtClean="0"/>
              <a:t>정리</a:t>
            </a:r>
            <a:r>
              <a:rPr lang="en-US" altLang="ko-KR" dirty="0" smtClean="0"/>
              <a:t>!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중동 국가들의 </a:t>
            </a:r>
            <a:r>
              <a:rPr lang="en-US" altLang="ko-KR" dirty="0" err="1"/>
              <a:t>gdp</a:t>
            </a:r>
            <a:r>
              <a:rPr lang="ko-KR" altLang="en-US" dirty="0"/>
              <a:t>는 </a:t>
            </a:r>
            <a:r>
              <a:rPr lang="en-US" altLang="ko-KR" dirty="0"/>
              <a:t>1970 ~ 1990</a:t>
            </a:r>
            <a:r>
              <a:rPr lang="ko-KR" altLang="en-US" dirty="0"/>
              <a:t>년 사이에 매우 큰 폭의 증가와 감소를 유사하게 겪는 데 </a:t>
            </a:r>
            <a:r>
              <a:rPr lang="ko-KR" altLang="en-US" dirty="0" smtClean="0"/>
              <a:t>비해 </a:t>
            </a:r>
            <a:r>
              <a:rPr lang="ko-KR" altLang="en-US" dirty="0"/>
              <a:t>대한민국</a:t>
            </a:r>
            <a:r>
              <a:rPr lang="en-US" altLang="ko-KR" dirty="0"/>
              <a:t>, </a:t>
            </a:r>
            <a:r>
              <a:rPr lang="ko-KR" altLang="en-US" dirty="0"/>
              <a:t>중국</a:t>
            </a:r>
            <a:r>
              <a:rPr lang="en-US" altLang="ko-KR" dirty="0"/>
              <a:t>, </a:t>
            </a:r>
            <a:r>
              <a:rPr lang="ko-KR" altLang="en-US" dirty="0"/>
              <a:t>일본의 </a:t>
            </a:r>
            <a:r>
              <a:rPr lang="en-US" altLang="ko-KR" dirty="0" err="1"/>
              <a:t>gdp</a:t>
            </a:r>
            <a:r>
              <a:rPr lang="ko-KR" altLang="en-US" dirty="0"/>
              <a:t>는 지속적으로 증가하였다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중동 </a:t>
            </a:r>
            <a:r>
              <a:rPr lang="ko-KR" altLang="en-US" dirty="0"/>
              <a:t>국가들의 인구는 해당 시기</a:t>
            </a:r>
            <a:r>
              <a:rPr lang="en-US" altLang="ko-KR" dirty="0"/>
              <a:t>(1970 ~ 1990</a:t>
            </a:r>
            <a:r>
              <a:rPr lang="ko-KR" altLang="en-US" dirty="0"/>
              <a:t>년</a:t>
            </a:r>
            <a:r>
              <a:rPr lang="en-US" altLang="ko-KR" dirty="0"/>
              <a:t>) </a:t>
            </a:r>
            <a:r>
              <a:rPr lang="ko-KR" altLang="en-US" dirty="0"/>
              <a:t>이후 빠른 증가를 보였다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중동의 </a:t>
            </a:r>
            <a:r>
              <a:rPr lang="ko-KR" altLang="en-US" dirty="0"/>
              <a:t>국가들의 </a:t>
            </a:r>
            <a:r>
              <a:rPr lang="en-US" altLang="ko-KR" dirty="0" err="1"/>
              <a:t>gdpPercap</a:t>
            </a:r>
            <a:r>
              <a:rPr lang="ko-KR" altLang="en-US" dirty="0"/>
              <a:t>은 해당 시기와 그 이후 </a:t>
            </a:r>
            <a:r>
              <a:rPr lang="en-US" altLang="ko-KR" dirty="0" err="1"/>
              <a:t>gdp</a:t>
            </a:r>
            <a:r>
              <a:rPr lang="en-US" altLang="ko-KR" dirty="0"/>
              <a:t> </a:t>
            </a:r>
            <a:r>
              <a:rPr lang="ko-KR" altLang="en-US" dirty="0"/>
              <a:t>증가에 비해 낮은 증가율을 보였다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해당 </a:t>
            </a:r>
            <a:r>
              <a:rPr lang="ko-KR" altLang="en-US" dirty="0"/>
              <a:t>시기 이후 </a:t>
            </a:r>
            <a:r>
              <a:rPr lang="en-US" altLang="ko-KR" dirty="0"/>
              <a:t>pop</a:t>
            </a:r>
            <a:r>
              <a:rPr lang="ko-KR" altLang="en-US" dirty="0"/>
              <a:t>의 높은 증가율로 인해 </a:t>
            </a:r>
            <a:r>
              <a:rPr lang="en-US" altLang="ko-KR" dirty="0" err="1"/>
              <a:t>gdpPercap</a:t>
            </a:r>
            <a:r>
              <a:rPr lang="ko-KR" altLang="en-US" dirty="0"/>
              <a:t>은 </a:t>
            </a:r>
            <a:r>
              <a:rPr lang="en-US" altLang="ko-KR" dirty="0" err="1"/>
              <a:t>gdp</a:t>
            </a:r>
            <a:r>
              <a:rPr lang="ko-KR" altLang="en-US" dirty="0"/>
              <a:t>에 비해 낮은 증가율을 </a:t>
            </a:r>
            <a:r>
              <a:rPr lang="ko-KR" altLang="en-US" dirty="0" smtClean="0"/>
              <a:t>보인다고 </a:t>
            </a:r>
            <a:r>
              <a:rPr lang="ko-KR" altLang="en-US" dirty="0"/>
              <a:t>설명할 수 있다</a:t>
            </a:r>
            <a:r>
              <a:rPr lang="en-US" altLang="ko-KR" dirty="0"/>
              <a:t>. </a:t>
            </a:r>
            <a:r>
              <a:rPr lang="ko-KR" altLang="en-US" dirty="0"/>
              <a:t>이와 달리 대한민국</a:t>
            </a:r>
            <a:r>
              <a:rPr lang="en-US" altLang="ko-KR" dirty="0"/>
              <a:t>, </a:t>
            </a:r>
            <a:r>
              <a:rPr lang="ko-KR" altLang="en-US" dirty="0"/>
              <a:t>중국</a:t>
            </a:r>
            <a:r>
              <a:rPr lang="en-US" altLang="ko-KR" dirty="0"/>
              <a:t>, </a:t>
            </a:r>
            <a:r>
              <a:rPr lang="ko-KR" altLang="en-US" dirty="0"/>
              <a:t>일본의 </a:t>
            </a:r>
            <a:r>
              <a:rPr lang="en-US" altLang="ko-KR" dirty="0" err="1"/>
              <a:t>gdpPercap</a:t>
            </a:r>
            <a:r>
              <a:rPr lang="ko-KR" altLang="en-US" dirty="0"/>
              <a:t>은 </a:t>
            </a:r>
            <a:r>
              <a:rPr lang="en-US" altLang="ko-KR" dirty="0" err="1"/>
              <a:t>gdp</a:t>
            </a:r>
            <a:r>
              <a:rPr lang="en-US" altLang="ko-KR" dirty="0"/>
              <a:t> </a:t>
            </a:r>
            <a:r>
              <a:rPr lang="ko-KR" altLang="en-US" dirty="0"/>
              <a:t>증가와 비슷한 </a:t>
            </a:r>
            <a:r>
              <a:rPr lang="ko-KR" altLang="en-US" dirty="0" smtClean="0"/>
              <a:t>양상을 </a:t>
            </a:r>
            <a:r>
              <a:rPr lang="ko-KR" altLang="en-US" dirty="0"/>
              <a:t>보인다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4968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데이터 시각화란</a:t>
            </a:r>
            <a:r>
              <a:rPr lang="en-US" altLang="ko-KR" dirty="0"/>
              <a:t>? : </a:t>
            </a:r>
            <a:r>
              <a:rPr lang="ko-KR" altLang="en-US" dirty="0"/>
              <a:t>시각화의 기본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여러 대륙의 데이터가 하나의 그래프에 표시되므로 추가 옵션을 이용해 </a:t>
            </a:r>
            <a:r>
              <a:rPr lang="ko-KR" altLang="en-US" dirty="0" err="1"/>
              <a:t>마커</a:t>
            </a:r>
            <a:r>
              <a:rPr lang="en-US" altLang="ko-KR" dirty="0"/>
              <a:t>(Marker)</a:t>
            </a:r>
            <a:r>
              <a:rPr lang="ko-KR" altLang="en-US" dirty="0"/>
              <a:t>의 색상이나 모양을 서로 다르게 지정하여 </a:t>
            </a:r>
            <a:r>
              <a:rPr lang="ko-KR" altLang="en-US" dirty="0" smtClean="0"/>
              <a:t>구분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54" y="1965481"/>
            <a:ext cx="7488382" cy="448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30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데이터 시각화란</a:t>
            </a:r>
            <a:r>
              <a:rPr lang="en-US" altLang="ko-KR" dirty="0"/>
              <a:t>? : </a:t>
            </a:r>
            <a:r>
              <a:rPr lang="ko-KR" altLang="en-US" dirty="0"/>
              <a:t>시각화의 기본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필요한 </a:t>
            </a:r>
            <a:r>
              <a:rPr lang="ko-KR" altLang="en-US" dirty="0" err="1" smtClean="0"/>
              <a:t>마커</a:t>
            </a:r>
            <a:r>
              <a:rPr lang="ko-KR" altLang="en-US" dirty="0" smtClean="0"/>
              <a:t> </a:t>
            </a:r>
            <a:r>
              <a:rPr lang="ko-KR" altLang="en-US" dirty="0"/>
              <a:t>수를 직접 숫자로 </a:t>
            </a:r>
            <a:r>
              <a:rPr lang="ko-KR" altLang="en-US" dirty="0" smtClean="0"/>
              <a:t>입력</a:t>
            </a:r>
            <a:r>
              <a:rPr lang="en-US" altLang="ko-KR" dirty="0" smtClean="0"/>
              <a:t>(</a:t>
            </a:r>
            <a:r>
              <a:rPr lang="ko-KR" altLang="en-US" dirty="0">
                <a:solidFill>
                  <a:srgbClr val="FF0000"/>
                </a:solidFill>
              </a:rPr>
              <a:t>➊</a:t>
            </a:r>
            <a:r>
              <a:rPr lang="en-US" altLang="ko-KR" dirty="0" smtClean="0"/>
              <a:t>)</a:t>
            </a:r>
            <a:r>
              <a:rPr lang="ko-KR" altLang="en-US" dirty="0" smtClean="0"/>
              <a:t>할 </a:t>
            </a:r>
            <a:r>
              <a:rPr lang="ko-KR" altLang="en-US" dirty="0"/>
              <a:t>수도 있지만</a:t>
            </a:r>
            <a:r>
              <a:rPr lang="en-US" altLang="ko-KR" dirty="0"/>
              <a:t>, </a:t>
            </a:r>
            <a:r>
              <a:rPr lang="ko-KR" altLang="en-US" dirty="0"/>
              <a:t>명령어의 의미를 잘 표현하려면 출력하는 변수를 이용해 </a:t>
            </a:r>
            <a:r>
              <a:rPr lang="ko-KR" altLang="en-US" dirty="0" smtClean="0"/>
              <a:t>입력</a:t>
            </a:r>
            <a:r>
              <a:rPr lang="en-US" altLang="ko-KR" dirty="0" smtClean="0"/>
              <a:t>(</a:t>
            </a:r>
            <a:r>
              <a:rPr lang="ko-KR" altLang="en-US" dirty="0">
                <a:solidFill>
                  <a:srgbClr val="FF0000"/>
                </a:solidFill>
              </a:rPr>
              <a:t>➋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37" y="2034200"/>
            <a:ext cx="7335982" cy="463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2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데이터 시각화란</a:t>
            </a:r>
            <a:r>
              <a:rPr lang="en-US" altLang="ko-KR" dirty="0"/>
              <a:t>? : </a:t>
            </a:r>
            <a:r>
              <a:rPr lang="ko-KR" altLang="en-US" dirty="0"/>
              <a:t>시각화의 기본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플롯의 빈 공간에 각 </a:t>
            </a:r>
            <a:r>
              <a:rPr lang="ko-KR" altLang="en-US" dirty="0" err="1"/>
              <a:t>마커를</a:t>
            </a:r>
            <a:r>
              <a:rPr lang="ko-KR" altLang="en-US" dirty="0"/>
              <a:t> 설명하는 범례 </a:t>
            </a:r>
            <a:r>
              <a:rPr lang="en-US" altLang="ko-KR" dirty="0"/>
              <a:t>legend</a:t>
            </a:r>
            <a:r>
              <a:rPr lang="ko-KR" altLang="en-US" dirty="0"/>
              <a:t>를 표시하면 기본적인 시각화가 </a:t>
            </a:r>
            <a:r>
              <a:rPr lang="ko-KR" altLang="en-US" dirty="0" smtClean="0"/>
              <a:t>완성됨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79" y="1811091"/>
            <a:ext cx="6899563" cy="17607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61" y="3571811"/>
            <a:ext cx="4538230" cy="320676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001491" y="4172735"/>
            <a:ext cx="351905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아시아 대륙의 인구가 특히 급격히 </a:t>
            </a:r>
            <a:r>
              <a:rPr lang="ko-KR" altLang="en-US" sz="1600" dirty="0" smtClean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증가하는 추세를 </a:t>
            </a:r>
            <a:r>
              <a:rPr lang="ko-KR" altLang="en-US" sz="16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시각적으로 확인함으로써 미래의 경향도 어느 정도 추측해볼 수 있다</a:t>
            </a:r>
            <a:r>
              <a:rPr lang="en-US" altLang="ko-KR" sz="16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. </a:t>
            </a:r>
            <a:r>
              <a:rPr lang="ko-KR" altLang="en-US" sz="16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즉</a:t>
            </a:r>
            <a:r>
              <a:rPr lang="en-US" altLang="ko-KR" sz="16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ko-KR" altLang="en-US" sz="1600" u="sng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시각화된 결과는 직관적인 예측을 유도</a:t>
            </a:r>
            <a:r>
              <a:rPr lang="ko-KR" altLang="en-US" sz="16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하는 역할도 </a:t>
            </a:r>
            <a:r>
              <a:rPr lang="ko-KR" altLang="en-US" sz="1600" dirty="0" smtClean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함</a:t>
            </a:r>
            <a:endParaRPr lang="ko-KR" altLang="en-US" sz="1600" dirty="0">
              <a:solidFill>
                <a:srgbClr val="FF0000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022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1682</TotalTime>
  <Words>2435</Words>
  <Application>Microsoft Office PowerPoint</Application>
  <PresentationFormat>화면 슬라이드 쇼(4:3)</PresentationFormat>
  <Paragraphs>234</Paragraphs>
  <Slides>64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4" baseType="lpstr">
      <vt:lpstr>HY견고딕</vt:lpstr>
      <vt:lpstr>HY견명조</vt:lpstr>
      <vt:lpstr>HY엽서L</vt:lpstr>
      <vt:lpstr>HY헤드라인M</vt:lpstr>
      <vt:lpstr>ITCGaramondStd-Lt</vt:lpstr>
      <vt:lpstr>YDVYMjOStd12</vt:lpstr>
      <vt:lpstr>맑은 고딕</vt:lpstr>
      <vt:lpstr>Arial</vt:lpstr>
      <vt:lpstr>Wingdings</vt:lpstr>
      <vt:lpstr>1_Office 테마</vt:lpstr>
      <vt:lpstr>PREVIEW</vt:lpstr>
      <vt:lpstr>01 데이터 시각화란? : 데이터 시각화의 필요성</vt:lpstr>
      <vt:lpstr>01 데이터 시각화란? : 데이터 시각화의 필요성</vt:lpstr>
      <vt:lpstr>01 데이터 시각화란? : 데이터 시각화의 필요성</vt:lpstr>
      <vt:lpstr>01 데이터 시각화란? : 시각화의 기본 요소</vt:lpstr>
      <vt:lpstr>01 데이터 시각화란? : 시각화의 기본 요소</vt:lpstr>
      <vt:lpstr>01 데이터 시각화란? : 시각화의 기본 요소</vt:lpstr>
      <vt:lpstr>01 데이터 시각화란? : 시각화의 기본 요소</vt:lpstr>
      <vt:lpstr>01 데이터 시각화란? : 시각화의 기본 요소</vt:lpstr>
      <vt:lpstr>02 시각화의 기본 기능 : 많은 양의 데이터를 효과적으로 관찰</vt:lpstr>
      <vt:lpstr>02 시각화의 기본 기능 : 많은 양의 데이터를 효과적으로 관찰</vt:lpstr>
      <vt:lpstr>02 시각화의 기본 기능 : 많은 양의 데이터를 효과적으로 관찰</vt:lpstr>
      <vt:lpstr>02 시각화의 기본 기능 : 많은 양의 데이터를 효과적으로 관찰</vt:lpstr>
      <vt:lpstr>02 시각화의 기본 기능 : 많은 양의 데이터를 효과적으로 관찰</vt:lpstr>
      <vt:lpstr>02 시각화의 기본 기능 : 많은 양의 데이터를 효과적으로 관찰</vt:lpstr>
      <vt:lpstr>02 시각화의 기본 기능 : 많은 양의 데이터를 효과적으로 관찰</vt:lpstr>
      <vt:lpstr>02 시각화의 기본 기능 : 많은 양의 데이터를 효과적으로 관찰</vt:lpstr>
      <vt:lpstr>02 시각화의 기본 기능 : 많은 양의 데이터를 효과적으로 관찰</vt:lpstr>
      <vt:lpstr>02 시각화의 기본 기능 : 데이터를 여러 관점에서 보게 함</vt:lpstr>
      <vt:lpstr>02 시각화의 기본 기능 : 데이터를 여러 관점에서 보게 함</vt:lpstr>
      <vt:lpstr>02 시각화의 기본 기능 : 데이터를 여러 관점에서 보게 함</vt:lpstr>
      <vt:lpstr>02 시각화의 기본 기능 : 데이터를 여러 관점에서 보게 함</vt:lpstr>
      <vt:lpstr>02 시각화의 기본 기능 : 데이터를 여러 관점에서 보게 함</vt:lpstr>
      <vt:lpstr>02 시각화의 기본 기능 : 데이터를 여러 관점에서 보게 함</vt:lpstr>
      <vt:lpstr>02 시각화의 기본 기능 : 데이터를 여러 관점에서 보게 함</vt:lpstr>
      <vt:lpstr>02 시각화의 기본 기능 : 데이터를 여러 관점에서 보게 함</vt:lpstr>
      <vt:lpstr>02 시각화의 기본 기능 : 데이터를 여러 관점에서 보게 함</vt:lpstr>
      <vt:lpstr>03 시각화 도구</vt:lpstr>
      <vt:lpstr>03 시각화 도구 : 베이스 R</vt:lpstr>
      <vt:lpstr>03 시각화 도구 : 베이스 R</vt:lpstr>
      <vt:lpstr>03 시각화 도구 : 베이스 R</vt:lpstr>
      <vt:lpstr>03 시각화 도구 : 베이스 R</vt:lpstr>
      <vt:lpstr>03 시각화 도구 : 베이스 R</vt:lpstr>
      <vt:lpstr>03 시각화 도구 : 베이스 R</vt:lpstr>
      <vt:lpstr>03 시각화 도구 : 베이스 R</vt:lpstr>
      <vt:lpstr>03 시각화 도구 : 베이스 R</vt:lpstr>
      <vt:lpstr>03 시각화 도구 : 베이스 R</vt:lpstr>
      <vt:lpstr>03 시각화 도구 : 시각화에 특화된 ggplot2 라이브러리</vt:lpstr>
      <vt:lpstr>03 시각화 도구 : 시각화에 특화된 ggplot2 라이브러리</vt:lpstr>
      <vt:lpstr>03 시각화 도구 : 시각화에 특화된 ggplot2 라이브러리</vt:lpstr>
      <vt:lpstr>03 시각화 도구 : 시각화에 특화된 ggplot2 라이브러리</vt:lpstr>
      <vt:lpstr>03 시각화 도구 : 시각화에 특화된 ggplot2 라이브러리</vt:lpstr>
      <vt:lpstr>03 시각화 도구 : 시각화에 특화된 ggplot2 라이브러리</vt:lpstr>
      <vt:lpstr>03 시각화 도구 : 시각화에 특화된 ggplot2 라이브러리</vt:lpstr>
      <vt:lpstr>03 시각화 도구 : 시각화에 특화된 ggplot2 라이브러리</vt:lpstr>
      <vt:lpstr>03 시각화 도구 : 시각화에 특화된 ggplot2 라이브러리</vt:lpstr>
      <vt:lpstr>03 시각화 도구 : 시각화에 특화된 ggplot2 라이브러리</vt:lpstr>
      <vt:lpstr>03 시각화 도구 : 시각화에 특화된 ggplot2 라이브러리</vt:lpstr>
      <vt:lpstr>03 시각화 도구 : 시각화에 특화된 ggplot2 라이브러리</vt:lpstr>
      <vt:lpstr>03 시각화 도구 : 시각화에 특화된 ggplot2 라이브러리</vt:lpstr>
      <vt:lpstr>04 시각화를 이용한 데이터 탐색</vt:lpstr>
      <vt:lpstr>04 시각화를 이용한 데이터 탐색</vt:lpstr>
      <vt:lpstr>04 시각화를 이용한 데이터 탐색</vt:lpstr>
      <vt:lpstr>04 시각화를 이용한 데이터 탐색</vt:lpstr>
      <vt:lpstr>04 시각화를 이용한 데이터 탐색</vt:lpstr>
      <vt:lpstr>04 시각화를 이용한 데이터 탐색</vt:lpstr>
      <vt:lpstr>04 시각화를 이용한 데이터 탐색</vt:lpstr>
      <vt:lpstr>04 시각화를 이용한 데이터 탐색</vt:lpstr>
      <vt:lpstr>04 시각화를 이용한 데이터 탐색</vt:lpstr>
      <vt:lpstr>04 시각화를 이용한 데이터 탐색</vt:lpstr>
      <vt:lpstr>04 시각화를 이용한 데이터 탐색</vt:lpstr>
      <vt:lpstr>04 시각화를 이용한 데이터 탐색</vt:lpstr>
      <vt:lpstr>04 시각화를 이용한 데이터 탐색</vt:lpstr>
      <vt:lpstr>04 시각화를 이용한 데이터 탐색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6장. 데이터 시각화</dc:title>
  <dc:creator>YANG Yoonseok</dc:creator>
  <cp:lastModifiedBy>WB</cp:lastModifiedBy>
  <cp:revision>111</cp:revision>
  <dcterms:created xsi:type="dcterms:W3CDTF">2019-05-13T04:58:18Z</dcterms:created>
  <dcterms:modified xsi:type="dcterms:W3CDTF">2022-01-23T05:41:41Z</dcterms:modified>
</cp:coreProperties>
</file>